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6858000" cy="9906000" type="A4"/>
  <p:notesSz cx="6735763" cy="98694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26" autoAdjust="0"/>
    <p:restoredTop sz="94660"/>
  </p:normalViewPr>
  <p:slideViewPr>
    <p:cSldViewPr snapToGrid="0">
      <p:cViewPr varScale="1">
        <p:scale>
          <a:sx n="50" d="100"/>
          <a:sy n="50" d="100"/>
        </p:scale>
        <p:origin x="213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02693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17331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61223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3690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12222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1035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10520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84301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93912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1273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3641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4E642-ACF4-4839-AD4F-A4462EA7C6C2}" type="datetimeFigureOut">
              <a:rPr kumimoji="1" lang="ja-JP" altLang="en-US" smtClean="0"/>
              <a:t>2026/6/11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DF74F-ACF3-4E73-8E98-1542A21472F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05234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表 20">
            <a:extLst>
              <a:ext uri="{FF2B5EF4-FFF2-40B4-BE49-F238E27FC236}">
                <a16:creationId xmlns:a16="http://schemas.microsoft.com/office/drawing/2014/main" id="{A42DE64A-B120-4D19-90E8-2691F39241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6862203"/>
              </p:ext>
            </p:extLst>
          </p:nvPr>
        </p:nvGraphicFramePr>
        <p:xfrm>
          <a:off x="305824" y="1242792"/>
          <a:ext cx="3001962" cy="1978415"/>
        </p:xfrm>
        <a:graphic>
          <a:graphicData uri="http://schemas.openxmlformats.org/drawingml/2006/table">
            <a:tbl>
              <a:tblPr/>
              <a:tblGrid>
                <a:gridCol w="896938">
                  <a:extLst>
                    <a:ext uri="{9D8B030D-6E8A-4147-A177-3AD203B41FA5}">
                      <a16:colId xmlns:a16="http://schemas.microsoft.com/office/drawing/2014/main" val="24612866"/>
                    </a:ext>
                  </a:extLst>
                </a:gridCol>
                <a:gridCol w="2105024">
                  <a:extLst>
                    <a:ext uri="{9D8B030D-6E8A-4147-A177-3AD203B41FA5}">
                      <a16:colId xmlns:a16="http://schemas.microsoft.com/office/drawing/2014/main" val="3218107065"/>
                    </a:ext>
                  </a:extLst>
                </a:gridCol>
              </a:tblGrid>
              <a:tr h="25979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予約日の調整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7564808"/>
                  </a:ext>
                </a:extLst>
              </a:tr>
              <a:tr h="207730">
                <a:tc rowSpan="4"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望ましい受診</a:t>
                      </a:r>
                      <a:endParaRPr lang="en-US" altLang="ja-JP" sz="1000" b="0" i="0" u="none" strike="noStrike" dirty="0">
                        <a:solidFill>
                          <a:srgbClr val="000000"/>
                        </a:solidFill>
                        <a:effectLst/>
                        <a:latin typeface="游ゴシック" panose="020B0400000000000000" pitchFamily="50" charset="-128"/>
                        <a:ea typeface="游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までの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期間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□　できるだけ早く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71478587"/>
                  </a:ext>
                </a:extLst>
              </a:tr>
              <a:tr h="20773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□　１週間以内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52260205"/>
                  </a:ext>
                </a:extLst>
              </a:tr>
              <a:tr h="207730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□　２週間以内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9590367"/>
                  </a:ext>
                </a:extLst>
              </a:tr>
              <a:tr h="22558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□　１か月以内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7926749"/>
                  </a:ext>
                </a:extLst>
              </a:tr>
              <a:tr h="48476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都合の悪い日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（　　　　　　　　　　　　）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43751662"/>
                  </a:ext>
                </a:extLst>
              </a:tr>
              <a:tr h="38508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待機状況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游ゴシック" panose="020B0400000000000000" pitchFamily="50" charset="-128"/>
                          <a:ea typeface="游ゴシック" panose="020B0400000000000000" pitchFamily="50" charset="-128"/>
                        </a:rPr>
                        <a:t>□貴院待機中　□急ぎではない　　　　　　　　　　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5994390"/>
                  </a:ext>
                </a:extLst>
              </a:tr>
            </a:tbl>
          </a:graphicData>
        </a:graphic>
      </p:graphicFrame>
      <p:sp>
        <p:nvSpPr>
          <p:cNvPr id="34" name="四角形: 角を丸くする 33">
            <a:extLst>
              <a:ext uri="{FF2B5EF4-FFF2-40B4-BE49-F238E27FC236}">
                <a16:creationId xmlns:a16="http://schemas.microsoft.com/office/drawing/2014/main" id="{7A195A83-0806-470D-9E3C-E1D92548C693}"/>
              </a:ext>
            </a:extLst>
          </p:cNvPr>
          <p:cNvSpPr/>
          <p:nvPr/>
        </p:nvSpPr>
        <p:spPr>
          <a:xfrm>
            <a:off x="1738312" y="161529"/>
            <a:ext cx="3381375" cy="4695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kumimoji="1" lang="ja-JP" altLang="en-US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大阪はびきの医療センター　宛て</a:t>
            </a:r>
            <a:endParaRPr kumimoji="1" lang="en-US" altLang="ja-JP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l"/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</a:t>
            </a:r>
            <a:r>
              <a:rPr kumimoji="1"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FAX</a:t>
            </a:r>
            <a:r>
              <a:rPr kumimoji="1" lang="ja-JP" altLang="en-US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kumimoji="1" lang="en-US" altLang="ja-JP" sz="1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072-957-8051</a:t>
            </a:r>
            <a:endParaRPr kumimoji="1" lang="ja-JP" altLang="en-US" sz="1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EA74C8DA-5026-4393-8000-F3B6EBA63A68}"/>
              </a:ext>
            </a:extLst>
          </p:cNvPr>
          <p:cNvSpPr txBox="1"/>
          <p:nvPr/>
        </p:nvSpPr>
        <p:spPr>
          <a:xfrm>
            <a:off x="4371068" y="1042528"/>
            <a:ext cx="248693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申込日　令和　　　年　　月　　日</a:t>
            </a: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8E9A2E6E-747D-4237-B715-196C42908C2F}"/>
              </a:ext>
            </a:extLst>
          </p:cNvPr>
          <p:cNvSpPr txBox="1"/>
          <p:nvPr/>
        </p:nvSpPr>
        <p:spPr>
          <a:xfrm>
            <a:off x="13270" y="8920047"/>
            <a:ext cx="520064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00" dirty="0"/>
              <a:t>上記ご記入の上</a:t>
            </a:r>
            <a:r>
              <a:rPr kumimoji="1" lang="ja-JP" altLang="en-US" sz="1200" dirty="0"/>
              <a:t>、</a:t>
            </a:r>
            <a:r>
              <a:rPr kumimoji="1" lang="ja-JP" altLang="en-US" sz="1200" b="1" dirty="0"/>
              <a:t>診療情報提供書</a:t>
            </a:r>
            <a:r>
              <a:rPr kumimoji="1" lang="ja-JP" altLang="en-US" sz="1200" dirty="0"/>
              <a:t>とともに</a:t>
            </a:r>
            <a:r>
              <a:rPr kumimoji="1" lang="en-US" altLang="ja-JP" sz="1200" dirty="0"/>
              <a:t>FAX</a:t>
            </a:r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を</a:t>
            </a:r>
            <a:r>
              <a:rPr kumimoji="1" lang="ja-JP" altLang="en-US" sz="1000" dirty="0"/>
              <a:t>お願いいたします。</a:t>
            </a:r>
            <a:endParaRPr kumimoji="1" lang="en-US" altLang="ja-JP" sz="1000" dirty="0"/>
          </a:p>
          <a:p>
            <a:r>
              <a:rPr kumimoji="1" lang="ja-JP" altLang="en-US" sz="1000" dirty="0"/>
              <a:t>返信いたしました</a:t>
            </a:r>
            <a:r>
              <a:rPr kumimoji="1" lang="ja-JP" altLang="en-US" sz="1000" b="1" dirty="0"/>
              <a:t>予約通知書は患者さんにお渡しください。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50D00D0F-4A4F-4862-AE52-B1AF98DE1F20}"/>
              </a:ext>
            </a:extLst>
          </p:cNvPr>
          <p:cNvSpPr txBox="1"/>
          <p:nvPr/>
        </p:nvSpPr>
        <p:spPr>
          <a:xfrm>
            <a:off x="1002509" y="9405917"/>
            <a:ext cx="5842221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/>
              <a:t>大阪はびきの医療センター　地域医療連携室　</a:t>
            </a:r>
            <a:r>
              <a:rPr kumimoji="1" lang="en-US" altLang="ja-JP" sz="1200" dirty="0"/>
              <a:t>TEL</a:t>
            </a:r>
            <a:r>
              <a:rPr kumimoji="1" lang="ja-JP" altLang="en-US" sz="1200" dirty="0"/>
              <a:t>　</a:t>
            </a:r>
            <a:r>
              <a:rPr kumimoji="1" lang="en-US" altLang="ja-JP" sz="1200" dirty="0"/>
              <a:t>072-957-8030</a:t>
            </a:r>
            <a:r>
              <a:rPr kumimoji="1" lang="ja-JP" altLang="en-US" sz="1200" dirty="0"/>
              <a:t>（直通）　</a:t>
            </a:r>
            <a:endParaRPr kumimoji="1" lang="en-US" altLang="ja-JP" sz="1200" dirty="0"/>
          </a:p>
          <a:p>
            <a:r>
              <a:rPr kumimoji="1" lang="ja-JP" altLang="en-US" sz="1200" dirty="0"/>
              <a:t>　　　　　　　　　　　　　　　　　　　　　　　　　　　</a:t>
            </a:r>
            <a:r>
              <a:rPr kumimoji="1" lang="en-US" altLang="ja-JP" sz="1200" dirty="0"/>
              <a:t>072-957-2121</a:t>
            </a:r>
            <a:r>
              <a:rPr kumimoji="1" lang="ja-JP" altLang="en-US" sz="1200" dirty="0"/>
              <a:t>（代表）</a:t>
            </a:r>
            <a:endParaRPr kumimoji="1" lang="en-US" altLang="ja-JP" sz="1200" dirty="0"/>
          </a:p>
        </p:txBody>
      </p:sp>
      <p:graphicFrame>
        <p:nvGraphicFramePr>
          <p:cNvPr id="2" name="表 1">
            <a:extLst>
              <a:ext uri="{FF2B5EF4-FFF2-40B4-BE49-F238E27FC236}">
                <a16:creationId xmlns:a16="http://schemas.microsoft.com/office/drawing/2014/main" id="{93C3F3D8-3A10-40FE-9CA4-7C84F37DB3A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4656491"/>
              </p:ext>
            </p:extLst>
          </p:nvPr>
        </p:nvGraphicFramePr>
        <p:xfrm>
          <a:off x="305824" y="3292196"/>
          <a:ext cx="6322554" cy="798014"/>
        </p:xfrm>
        <a:graphic>
          <a:graphicData uri="http://schemas.openxmlformats.org/drawingml/2006/table">
            <a:tbl>
              <a:tblPr/>
              <a:tblGrid>
                <a:gridCol w="870497">
                  <a:extLst>
                    <a:ext uri="{9D8B030D-6E8A-4147-A177-3AD203B41FA5}">
                      <a16:colId xmlns:a16="http://schemas.microsoft.com/office/drawing/2014/main" val="818761047"/>
                    </a:ext>
                  </a:extLst>
                </a:gridCol>
                <a:gridCol w="2739772">
                  <a:extLst>
                    <a:ext uri="{9D8B030D-6E8A-4147-A177-3AD203B41FA5}">
                      <a16:colId xmlns:a16="http://schemas.microsoft.com/office/drawing/2014/main" val="521131796"/>
                    </a:ext>
                  </a:extLst>
                </a:gridCol>
                <a:gridCol w="1368360">
                  <a:extLst>
                    <a:ext uri="{9D8B030D-6E8A-4147-A177-3AD203B41FA5}">
                      <a16:colId xmlns:a16="http://schemas.microsoft.com/office/drawing/2014/main" val="3766963042"/>
                    </a:ext>
                  </a:extLst>
                </a:gridCol>
                <a:gridCol w="1343925">
                  <a:extLst>
                    <a:ext uri="{9D8B030D-6E8A-4147-A177-3AD203B41FA5}">
                      <a16:colId xmlns:a16="http://schemas.microsoft.com/office/drawing/2014/main" val="3199622250"/>
                    </a:ext>
                  </a:extLst>
                </a:gridCol>
              </a:tblGrid>
              <a:tr h="214520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診療情報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4670784"/>
                  </a:ext>
                </a:extLst>
              </a:tr>
              <a:tr h="29174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傷病名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59870559"/>
                  </a:ext>
                </a:extLst>
              </a:tr>
              <a:tr h="291747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紹介目的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8581" marR="8581" marT="8581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7164746"/>
                  </a:ext>
                </a:extLst>
              </a:tr>
            </a:tbl>
          </a:graphicData>
        </a:graphic>
      </p:graphicFrame>
      <p:graphicFrame>
        <p:nvGraphicFramePr>
          <p:cNvPr id="8" name="表 7">
            <a:extLst>
              <a:ext uri="{FF2B5EF4-FFF2-40B4-BE49-F238E27FC236}">
                <a16:creationId xmlns:a16="http://schemas.microsoft.com/office/drawing/2014/main" id="{83FECDDA-138B-4D8B-A86A-9ABB315D0B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868347"/>
              </p:ext>
            </p:extLst>
          </p:nvPr>
        </p:nvGraphicFramePr>
        <p:xfrm>
          <a:off x="3428999" y="1269580"/>
          <a:ext cx="3200399" cy="1960556"/>
        </p:xfrm>
        <a:graphic>
          <a:graphicData uri="http://schemas.openxmlformats.org/drawingml/2006/table">
            <a:tbl>
              <a:tblPr/>
              <a:tblGrid>
                <a:gridCol w="1614615">
                  <a:extLst>
                    <a:ext uri="{9D8B030D-6E8A-4147-A177-3AD203B41FA5}">
                      <a16:colId xmlns:a16="http://schemas.microsoft.com/office/drawing/2014/main" val="3639192140"/>
                    </a:ext>
                  </a:extLst>
                </a:gridCol>
                <a:gridCol w="1585784">
                  <a:extLst>
                    <a:ext uri="{9D8B030D-6E8A-4147-A177-3AD203B41FA5}">
                      <a16:colId xmlns:a16="http://schemas.microsoft.com/office/drawing/2014/main" val="2738551423"/>
                    </a:ext>
                  </a:extLst>
                </a:gridCol>
              </a:tblGrid>
              <a:tr h="25888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紹介元医療機関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078146"/>
                  </a:ext>
                </a:extLst>
              </a:tr>
              <a:tr h="20939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医療機関名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41277758"/>
                  </a:ext>
                </a:extLst>
              </a:tr>
              <a:tr h="20939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ご住所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0277685"/>
                  </a:ext>
                </a:extLst>
              </a:tr>
              <a:tr h="20939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611430"/>
                  </a:ext>
                </a:extLst>
              </a:tr>
              <a:tr h="209399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医師名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58742833"/>
                  </a:ext>
                </a:extLst>
              </a:tr>
              <a:tr h="266491"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電話番号　　　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61816082"/>
                  </a:ext>
                </a:extLst>
              </a:tr>
              <a:tr h="34724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FAX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58416995"/>
                  </a:ext>
                </a:extLst>
              </a:tr>
              <a:tr h="250342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担当者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5086562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A52A0C-31F5-466C-BC4E-F0C285AAA93A}"/>
              </a:ext>
            </a:extLst>
          </p:cNvPr>
          <p:cNvSpPr txBox="1"/>
          <p:nvPr/>
        </p:nvSpPr>
        <p:spPr>
          <a:xfrm>
            <a:off x="1832544" y="670229"/>
            <a:ext cx="33813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600" b="1" dirty="0"/>
              <a:t>　</a:t>
            </a:r>
            <a:r>
              <a:rPr kumimoji="1" lang="ja-JP" altLang="en-US" b="1" dirty="0"/>
              <a:t>上部内視鏡　予約申込書</a:t>
            </a:r>
            <a:endParaRPr kumimoji="1" lang="en-US" altLang="ja-JP" b="1" dirty="0"/>
          </a:p>
        </p:txBody>
      </p:sp>
      <p:graphicFrame>
        <p:nvGraphicFramePr>
          <p:cNvPr id="9" name="表 8">
            <a:extLst>
              <a:ext uri="{FF2B5EF4-FFF2-40B4-BE49-F238E27FC236}">
                <a16:creationId xmlns:a16="http://schemas.microsoft.com/office/drawing/2014/main" id="{4177C69E-E421-4FDB-97F8-169D95F737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5047775"/>
              </p:ext>
            </p:extLst>
          </p:nvPr>
        </p:nvGraphicFramePr>
        <p:xfrm>
          <a:off x="305824" y="4149160"/>
          <a:ext cx="6322556" cy="20066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840805">
                  <a:extLst>
                    <a:ext uri="{9D8B030D-6E8A-4147-A177-3AD203B41FA5}">
                      <a16:colId xmlns:a16="http://schemas.microsoft.com/office/drawing/2014/main" val="4210090005"/>
                    </a:ext>
                  </a:extLst>
                </a:gridCol>
                <a:gridCol w="2641600">
                  <a:extLst>
                    <a:ext uri="{9D8B030D-6E8A-4147-A177-3AD203B41FA5}">
                      <a16:colId xmlns:a16="http://schemas.microsoft.com/office/drawing/2014/main" val="4030077835"/>
                    </a:ext>
                  </a:extLst>
                </a:gridCol>
                <a:gridCol w="725714">
                  <a:extLst>
                    <a:ext uri="{9D8B030D-6E8A-4147-A177-3AD203B41FA5}">
                      <a16:colId xmlns:a16="http://schemas.microsoft.com/office/drawing/2014/main" val="2722829510"/>
                    </a:ext>
                  </a:extLst>
                </a:gridCol>
                <a:gridCol w="2114437">
                  <a:extLst>
                    <a:ext uri="{9D8B030D-6E8A-4147-A177-3AD203B41FA5}">
                      <a16:colId xmlns:a16="http://schemas.microsoft.com/office/drawing/2014/main" val="1709460039"/>
                    </a:ext>
                  </a:extLst>
                </a:gridCol>
              </a:tblGrid>
              <a:tr h="191247">
                <a:tc gridSpan="4">
                  <a:txBody>
                    <a:bodyPr/>
                    <a:lstStyle/>
                    <a:p>
                      <a:r>
                        <a:rPr kumimoji="1" lang="ja-JP" altLang="en-US" sz="100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患者様の情報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084418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フリガナ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生年月日</a:t>
                      </a:r>
                      <a:endParaRPr kumimoji="1" lang="en-US" altLang="ja-JP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en-US" altLang="ja-JP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M</a:t>
                      </a:r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  <a:r>
                        <a:rPr kumimoji="1" lang="en-US" altLang="ja-JP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T</a:t>
                      </a:r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  <a:r>
                        <a:rPr kumimoji="1" lang="en-US" altLang="ja-JP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S</a:t>
                      </a:r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  <a:r>
                        <a:rPr kumimoji="1" lang="en-US" altLang="ja-JP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H</a:t>
                      </a:r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</a:t>
                      </a:r>
                      <a:r>
                        <a:rPr kumimoji="1" lang="en-US" altLang="ja-JP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R</a:t>
                      </a:r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　　</a:t>
                      </a:r>
                      <a:endParaRPr kumimoji="1" lang="en-US" altLang="ja-JP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年　　月　　日   </a:t>
                      </a:r>
                      <a:r>
                        <a:rPr kumimoji="1" lang="en-US" altLang="ja-JP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(</a:t>
                      </a:r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歳</a:t>
                      </a:r>
                      <a:r>
                        <a:rPr kumimoji="1" lang="en-US" altLang="ja-JP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)</a:t>
                      </a:r>
                    </a:p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170810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氏　　名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性　別</a:t>
                      </a:r>
                    </a:p>
                  </a:txBody>
                  <a:tcPr anchor="ctr" anchorCtr="1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男　　　　□　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67912295"/>
                  </a:ext>
                </a:extLst>
              </a:tr>
              <a:tr h="269730">
                <a:tc rowSpan="2"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住　　所</a:t>
                      </a:r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〒</a:t>
                      </a:r>
                    </a:p>
                  </a:txBody>
                  <a:tcPr>
                    <a:noFill/>
                  </a:tcPr>
                </a:tc>
                <a:tc rowSpan="2"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電話番号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自宅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6249310"/>
                  </a:ext>
                </a:extLst>
              </a:tr>
              <a:tr h="271759">
                <a:tc v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携帯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91456451"/>
                  </a:ext>
                </a:extLst>
              </a:tr>
              <a:tr h="301816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当院受診歴</a:t>
                      </a:r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□　なし　　　□　あり（</a:t>
                      </a:r>
                      <a:r>
                        <a:rPr kumimoji="1" lang="en-US" altLang="ja-JP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ID</a:t>
                      </a:r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番号　　　　　　　　　）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1520884"/>
                  </a:ext>
                </a:extLst>
              </a:tr>
            </a:tbl>
          </a:graphicData>
        </a:graphic>
      </p:graphicFrame>
      <p:graphicFrame>
        <p:nvGraphicFramePr>
          <p:cNvPr id="10" name="表 9">
            <a:extLst>
              <a:ext uri="{FF2B5EF4-FFF2-40B4-BE49-F238E27FC236}">
                <a16:creationId xmlns:a16="http://schemas.microsoft.com/office/drawing/2014/main" id="{775ECEEA-1D08-40FF-B5E6-FE839D676B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0969835"/>
              </p:ext>
            </p:extLst>
          </p:nvPr>
        </p:nvGraphicFramePr>
        <p:xfrm>
          <a:off x="291532" y="6063994"/>
          <a:ext cx="6336846" cy="280107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17600">
                  <a:extLst>
                    <a:ext uri="{9D8B030D-6E8A-4147-A177-3AD203B41FA5}">
                      <a16:colId xmlns:a16="http://schemas.microsoft.com/office/drawing/2014/main" val="4052999878"/>
                    </a:ext>
                  </a:extLst>
                </a:gridCol>
                <a:gridCol w="5219246">
                  <a:extLst>
                    <a:ext uri="{9D8B030D-6E8A-4147-A177-3AD203B41FA5}">
                      <a16:colId xmlns:a16="http://schemas.microsoft.com/office/drawing/2014/main" val="2114797228"/>
                    </a:ext>
                  </a:extLst>
                </a:gridCol>
              </a:tblGrid>
              <a:tr h="229429">
                <a:tc gridSpan="2">
                  <a:txBody>
                    <a:bodyPr/>
                    <a:lstStyle/>
                    <a:p>
                      <a:r>
                        <a:rPr kumimoji="1" lang="ja-JP" altLang="en-US" sz="1000" dirty="0">
                          <a:solidFill>
                            <a:schemeClr val="bg1"/>
                          </a:solidFill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検査にあたっての確認事項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52952032"/>
                  </a:ext>
                </a:extLst>
              </a:tr>
              <a:tr h="261360">
                <a:tc gridSpan="2"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上部内視鏡検査を受けたことがあるか　□　なし　　　□　あり　　　　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78593993"/>
                  </a:ext>
                </a:extLst>
              </a:tr>
              <a:tr h="290286">
                <a:tc gridSpan="2"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ピロリ菌検査を受けたことがあるか　　□　なし　　　□　あり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62123007"/>
                  </a:ext>
                </a:extLst>
              </a:tr>
              <a:tr h="263727">
                <a:tc rowSpan="5"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既往症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緑内障　　　□　なし　　　□　あり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0560216"/>
                  </a:ext>
                </a:extLst>
              </a:tr>
              <a:tr h="261257">
                <a:tc v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前立腺肥大　□　なし　　　□　あり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15713684"/>
                  </a:ext>
                </a:extLst>
              </a:tr>
              <a:tr h="274463">
                <a:tc v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心疾患　　　□　なし　　　□　あり　（病名　　　　　　　　　　　　　　　　）　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45241237"/>
                  </a:ext>
                </a:extLst>
              </a:tr>
              <a:tr h="278675">
                <a:tc v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糖尿病　　　□　なし　　　□　あり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69563355"/>
                  </a:ext>
                </a:extLst>
              </a:tr>
              <a:tr h="287383">
                <a:tc v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その他　　　□　なし　　　□　あり　（病名　　　　　　　　　　　　　　　　）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451806"/>
                  </a:ext>
                </a:extLst>
              </a:tr>
              <a:tr h="213360">
                <a:tc gridSpan="2"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抗凝固剤の内服　　□　なし　　　□　あり　（薬剤名　　　　　　　　　　　　　　　　　　　　　）　　　</a:t>
                      </a:r>
                      <a:endParaRPr kumimoji="1" lang="en-US" altLang="ja-JP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　　　　　　　　　　　　　　　　　　　　　（中止日　　　　月　　　日　）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054310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r>
                        <a:rPr kumimoji="1" lang="ja-JP" altLang="en-US" sz="1000" dirty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鎮静（セデーション）の希望　　□　希望なし　　　□　希望あり</a:t>
                      </a:r>
                    </a:p>
                  </a:txBody>
                  <a:tcPr anchor="b"/>
                </a:tc>
                <a:tc hMerge="1">
                  <a:txBody>
                    <a:bodyPr/>
                    <a:lstStyle/>
                    <a:p>
                      <a:endParaRPr kumimoji="1" lang="ja-JP" altLang="en-US" sz="1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474804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11637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847</TotalTime>
  <Words>550</Words>
  <Application>Microsoft Office PowerPoint</Application>
  <PresentationFormat>A4 210 x 297 mm</PresentationFormat>
  <Paragraphs>75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メイリオ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田中 久美</dc:creator>
  <cp:lastModifiedBy>田中 真奈美</cp:lastModifiedBy>
  <cp:revision>50</cp:revision>
  <cp:lastPrinted>2026-03-02T09:54:37Z</cp:lastPrinted>
  <dcterms:created xsi:type="dcterms:W3CDTF">2024-04-11T03:20:20Z</dcterms:created>
  <dcterms:modified xsi:type="dcterms:W3CDTF">2026-06-11T06:40:16Z</dcterms:modified>
</cp:coreProperties>
</file>