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906000" type="A4"/>
  <p:notesSz cx="6735763" cy="98694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26" autoAdjust="0"/>
    <p:restoredTop sz="94660"/>
  </p:normalViewPr>
  <p:slideViewPr>
    <p:cSldViewPr snapToGrid="0">
      <p:cViewPr varScale="1">
        <p:scale>
          <a:sx n="59" d="100"/>
          <a:sy n="59" d="100"/>
        </p:scale>
        <p:origin x="195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E642-ACF4-4839-AD4F-A4462EA7C6C2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DF74F-ACF3-4E73-8E98-1542A21472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0269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E642-ACF4-4839-AD4F-A4462EA7C6C2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DF74F-ACF3-4E73-8E98-1542A21472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733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E642-ACF4-4839-AD4F-A4462EA7C6C2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DF74F-ACF3-4E73-8E98-1542A21472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6122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E642-ACF4-4839-AD4F-A4462EA7C6C2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DF74F-ACF3-4E73-8E98-1542A21472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3690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E642-ACF4-4839-AD4F-A4462EA7C6C2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DF74F-ACF3-4E73-8E98-1542A21472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2222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E642-ACF4-4839-AD4F-A4462EA7C6C2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DF74F-ACF3-4E73-8E98-1542A21472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1035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E642-ACF4-4839-AD4F-A4462EA7C6C2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DF74F-ACF3-4E73-8E98-1542A21472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1052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E642-ACF4-4839-AD4F-A4462EA7C6C2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DF74F-ACF3-4E73-8E98-1542A21472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430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E642-ACF4-4839-AD4F-A4462EA7C6C2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DF74F-ACF3-4E73-8E98-1542A21472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39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E642-ACF4-4839-AD4F-A4462EA7C6C2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DF74F-ACF3-4E73-8E98-1542A21472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1273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E642-ACF4-4839-AD4F-A4462EA7C6C2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DF74F-ACF3-4E73-8E98-1542A21472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3641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14E642-ACF4-4839-AD4F-A4462EA7C6C2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CDF74F-ACF3-4E73-8E98-1542A21472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5234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表 20">
            <a:extLst>
              <a:ext uri="{FF2B5EF4-FFF2-40B4-BE49-F238E27FC236}">
                <a16:creationId xmlns:a16="http://schemas.microsoft.com/office/drawing/2014/main" id="{A42DE64A-B120-4D19-90E8-2691F39241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2620574"/>
              </p:ext>
            </p:extLst>
          </p:nvPr>
        </p:nvGraphicFramePr>
        <p:xfrm>
          <a:off x="3629025" y="2924964"/>
          <a:ext cx="3019424" cy="1960557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24612866"/>
                    </a:ext>
                  </a:extLst>
                </a:gridCol>
                <a:gridCol w="2105024">
                  <a:extLst>
                    <a:ext uri="{9D8B030D-6E8A-4147-A177-3AD203B41FA5}">
                      <a16:colId xmlns:a16="http://schemas.microsoft.com/office/drawing/2014/main" val="3218107065"/>
                    </a:ext>
                  </a:extLst>
                </a:gridCol>
              </a:tblGrid>
              <a:tr h="22318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予約日の調整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7564808"/>
                  </a:ext>
                </a:extLst>
              </a:tr>
              <a:tr h="246882">
                <a:tc rowSpan="4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望ましい受診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l" fontAlgn="ctr"/>
                      <a:r>
                        <a:rPr lang="ja-JP" alt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までの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期間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□　できるだけ早く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1478587"/>
                  </a:ext>
                </a:extLst>
              </a:tr>
              <a:tr h="24688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□　１週間以内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2260205"/>
                  </a:ext>
                </a:extLst>
              </a:tr>
              <a:tr h="24688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□　２週間以内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9590367"/>
                  </a:ext>
                </a:extLst>
              </a:tr>
              <a:tr h="24688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□　１か月以内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7926749"/>
                  </a:ext>
                </a:extLst>
              </a:tr>
              <a:tr h="29219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都合の悪い日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（　　　　　　　　　）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3751662"/>
                  </a:ext>
                </a:extLst>
              </a:tr>
              <a:tr h="45765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希望医師名　　　　　　　　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（あればご記入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l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　ください）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　　　　　　　　　医師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5994390"/>
                  </a:ext>
                </a:extLst>
              </a:tr>
            </a:tbl>
          </a:graphicData>
        </a:graphic>
      </p:graphicFrame>
      <p:sp>
        <p:nvSpPr>
          <p:cNvPr id="34" name="四角形: 角を丸くする 33">
            <a:extLst>
              <a:ext uri="{FF2B5EF4-FFF2-40B4-BE49-F238E27FC236}">
                <a16:creationId xmlns:a16="http://schemas.microsoft.com/office/drawing/2014/main" id="{7A195A83-0806-470D-9E3C-E1D92548C693}"/>
              </a:ext>
            </a:extLst>
          </p:cNvPr>
          <p:cNvSpPr/>
          <p:nvPr/>
        </p:nvSpPr>
        <p:spPr>
          <a:xfrm>
            <a:off x="1738312" y="73168"/>
            <a:ext cx="3381375" cy="55685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大阪はびきの医療センター　宛て</a:t>
            </a:r>
            <a:endParaRPr kumimoji="1"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/>
            <a:r>
              <a:rPr kumimoji="1"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</a:t>
            </a:r>
            <a:r>
              <a:rPr kumimoji="1" lang="en-US" altLang="ja-JP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FAX</a:t>
            </a:r>
            <a:r>
              <a:rPr kumimoji="1" lang="ja-JP" altLang="en-US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en-US" altLang="ja-JP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072-957-8051</a:t>
            </a:r>
            <a:endParaRPr kumimoji="1" lang="ja-JP" altLang="en-US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8FCC7B80-D904-49EC-AE32-D7DC25F693EF}"/>
              </a:ext>
            </a:extLst>
          </p:cNvPr>
          <p:cNvSpPr txBox="1"/>
          <p:nvPr/>
        </p:nvSpPr>
        <p:spPr>
          <a:xfrm>
            <a:off x="1919286" y="755169"/>
            <a:ext cx="30194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診　療　予　約　申　込　書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EA74C8DA-5026-4393-8000-F3B6EBA63A68}"/>
              </a:ext>
            </a:extLst>
          </p:cNvPr>
          <p:cNvSpPr txBox="1"/>
          <p:nvPr/>
        </p:nvSpPr>
        <p:spPr>
          <a:xfrm>
            <a:off x="4599668" y="989865"/>
            <a:ext cx="24869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/>
              <a:t>申込日　令和　　　年　　月　　日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8E9A2E6E-747D-4237-B715-196C42908C2F}"/>
              </a:ext>
            </a:extLst>
          </p:cNvPr>
          <p:cNvSpPr txBox="1"/>
          <p:nvPr/>
        </p:nvSpPr>
        <p:spPr>
          <a:xfrm>
            <a:off x="200026" y="8708100"/>
            <a:ext cx="44767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/>
              <a:t>上記ご記入の上</a:t>
            </a:r>
            <a:r>
              <a:rPr kumimoji="1" lang="ja-JP" altLang="en-US" sz="1200" dirty="0"/>
              <a:t>、</a:t>
            </a:r>
            <a:r>
              <a:rPr kumimoji="1" lang="ja-JP" altLang="en-US" sz="1200" b="1" dirty="0"/>
              <a:t>診療情報提供書</a:t>
            </a:r>
            <a:r>
              <a:rPr kumimoji="1" lang="ja-JP" altLang="en-US" sz="1200" dirty="0"/>
              <a:t>とともに</a:t>
            </a:r>
            <a:r>
              <a:rPr kumimoji="1" lang="en-US" altLang="ja-JP" sz="1200" dirty="0"/>
              <a:t>FAX</a:t>
            </a:r>
            <a:r>
              <a:rPr kumimoji="1" lang="ja-JP" altLang="en-US" sz="1200" dirty="0"/>
              <a:t>を</a:t>
            </a:r>
            <a:r>
              <a:rPr kumimoji="1" lang="ja-JP" altLang="en-US" sz="1000" dirty="0"/>
              <a:t>お願いいたします。</a:t>
            </a:r>
            <a:endParaRPr kumimoji="1" lang="en-US" altLang="ja-JP" sz="1000" dirty="0"/>
          </a:p>
          <a:p>
            <a:r>
              <a:rPr kumimoji="1" lang="ja-JP" altLang="en-US" sz="1000" dirty="0"/>
              <a:t>返信いたしました</a:t>
            </a:r>
            <a:r>
              <a:rPr kumimoji="1" lang="ja-JP" altLang="en-US" sz="1200" b="1" dirty="0"/>
              <a:t>予約通知書は患者さんにお渡しください。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50D00D0F-4A4F-4862-AE52-B1AF98DE1F20}"/>
              </a:ext>
            </a:extLst>
          </p:cNvPr>
          <p:cNvSpPr txBox="1"/>
          <p:nvPr/>
        </p:nvSpPr>
        <p:spPr>
          <a:xfrm>
            <a:off x="2897642" y="9180429"/>
            <a:ext cx="382088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/>
              <a:t>大阪はびきの医療センター　地域医療連携室</a:t>
            </a:r>
            <a:endParaRPr kumimoji="1" lang="en-US" altLang="ja-JP" sz="1400" b="1" dirty="0"/>
          </a:p>
          <a:p>
            <a:r>
              <a:rPr kumimoji="1" lang="ja-JP" altLang="en-US" sz="1200" dirty="0"/>
              <a:t>　</a:t>
            </a:r>
            <a:r>
              <a:rPr kumimoji="1" lang="en-US" altLang="ja-JP" sz="1200" dirty="0"/>
              <a:t>TEL</a:t>
            </a:r>
            <a:r>
              <a:rPr kumimoji="1" lang="ja-JP" altLang="en-US" sz="1200" dirty="0"/>
              <a:t>　</a:t>
            </a:r>
            <a:r>
              <a:rPr kumimoji="1" lang="en-US" altLang="ja-JP" sz="1200" dirty="0"/>
              <a:t>072-957-8030</a:t>
            </a:r>
            <a:r>
              <a:rPr kumimoji="1" lang="ja-JP" altLang="en-US" sz="1200" dirty="0"/>
              <a:t>（直通）　</a:t>
            </a:r>
            <a:r>
              <a:rPr kumimoji="1" lang="en-US" altLang="ja-JP" sz="1200" dirty="0"/>
              <a:t>072-957-2121</a:t>
            </a:r>
            <a:r>
              <a:rPr kumimoji="1" lang="ja-JP" altLang="en-US" sz="1200" dirty="0"/>
              <a:t>（代表）</a:t>
            </a:r>
            <a:endParaRPr kumimoji="1" lang="en-US" altLang="ja-JP" sz="1200" dirty="0"/>
          </a:p>
          <a:p>
            <a:r>
              <a:rPr kumimoji="1" lang="ja-JP" altLang="en-US" sz="1200" dirty="0"/>
              <a:t>　</a:t>
            </a:r>
            <a:r>
              <a:rPr kumimoji="1" lang="en-US" altLang="ja-JP" sz="1200" dirty="0"/>
              <a:t>FAX</a:t>
            </a:r>
            <a:r>
              <a:rPr kumimoji="1" lang="ja-JP" altLang="en-US" sz="1200" dirty="0"/>
              <a:t>　</a:t>
            </a:r>
            <a:r>
              <a:rPr kumimoji="1" lang="en-US" altLang="ja-JP" sz="1200" dirty="0"/>
              <a:t>072-957-8051</a:t>
            </a:r>
            <a:endParaRPr kumimoji="1" lang="ja-JP" altLang="en-US" sz="1200" dirty="0"/>
          </a:p>
        </p:txBody>
      </p:sp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93C3F3D8-3A10-40FE-9CA4-7C84F37DB3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2397168"/>
              </p:ext>
            </p:extLst>
          </p:nvPr>
        </p:nvGraphicFramePr>
        <p:xfrm>
          <a:off x="325895" y="4913325"/>
          <a:ext cx="6322554" cy="798014"/>
        </p:xfrm>
        <a:graphic>
          <a:graphicData uri="http://schemas.openxmlformats.org/drawingml/2006/table">
            <a:tbl>
              <a:tblPr/>
              <a:tblGrid>
                <a:gridCol w="870497">
                  <a:extLst>
                    <a:ext uri="{9D8B030D-6E8A-4147-A177-3AD203B41FA5}">
                      <a16:colId xmlns:a16="http://schemas.microsoft.com/office/drawing/2014/main" val="818761047"/>
                    </a:ext>
                  </a:extLst>
                </a:gridCol>
                <a:gridCol w="2739772">
                  <a:extLst>
                    <a:ext uri="{9D8B030D-6E8A-4147-A177-3AD203B41FA5}">
                      <a16:colId xmlns:a16="http://schemas.microsoft.com/office/drawing/2014/main" val="521131796"/>
                    </a:ext>
                  </a:extLst>
                </a:gridCol>
                <a:gridCol w="1368360">
                  <a:extLst>
                    <a:ext uri="{9D8B030D-6E8A-4147-A177-3AD203B41FA5}">
                      <a16:colId xmlns:a16="http://schemas.microsoft.com/office/drawing/2014/main" val="3766963042"/>
                    </a:ext>
                  </a:extLst>
                </a:gridCol>
                <a:gridCol w="1343925">
                  <a:extLst>
                    <a:ext uri="{9D8B030D-6E8A-4147-A177-3AD203B41FA5}">
                      <a16:colId xmlns:a16="http://schemas.microsoft.com/office/drawing/2014/main" val="3199622250"/>
                    </a:ext>
                  </a:extLst>
                </a:gridCol>
              </a:tblGrid>
              <a:tr h="21452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診療情報</a:t>
                      </a:r>
                    </a:p>
                  </a:txBody>
                  <a:tcPr marL="8581" marR="8581" marT="85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</a:p>
                  </a:txBody>
                  <a:tcPr marL="8581" marR="8581" marT="85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</a:p>
                  </a:txBody>
                  <a:tcPr marL="8581" marR="8581" marT="85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</a:p>
                  </a:txBody>
                  <a:tcPr marL="8581" marR="8581" marT="85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670784"/>
                  </a:ext>
                </a:extLst>
              </a:tr>
              <a:tr h="29174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傷病名</a:t>
                      </a:r>
                    </a:p>
                  </a:txBody>
                  <a:tcPr marL="8581" marR="8581" marT="85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</a:p>
                  </a:txBody>
                  <a:tcPr marL="8581" marR="8581" marT="858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</a:p>
                  </a:txBody>
                  <a:tcPr marL="8581" marR="8581" marT="85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</a:p>
                  </a:txBody>
                  <a:tcPr marL="8581" marR="8581" marT="85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9870559"/>
                  </a:ext>
                </a:extLst>
              </a:tr>
              <a:tr h="29174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紹介目的</a:t>
                      </a:r>
                    </a:p>
                  </a:txBody>
                  <a:tcPr marL="8581" marR="8581" marT="85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</a:p>
                  </a:txBody>
                  <a:tcPr marL="8581" marR="8581" marT="858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</a:p>
                  </a:txBody>
                  <a:tcPr marL="8581" marR="8581" marT="85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</a:p>
                  </a:txBody>
                  <a:tcPr marL="8581" marR="8581" marT="85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7164746"/>
                  </a:ext>
                </a:extLst>
              </a:tr>
            </a:tbl>
          </a:graphicData>
        </a:graphic>
      </p:graphicFrame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BA8C0892-CCE5-4A84-B980-A2842C9C46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8366301"/>
              </p:ext>
            </p:extLst>
          </p:nvPr>
        </p:nvGraphicFramePr>
        <p:xfrm>
          <a:off x="325895" y="5739145"/>
          <a:ext cx="6322554" cy="2968955"/>
        </p:xfrm>
        <a:graphic>
          <a:graphicData uri="http://schemas.openxmlformats.org/drawingml/2006/table">
            <a:tbl>
              <a:tblPr/>
              <a:tblGrid>
                <a:gridCol w="870497">
                  <a:extLst>
                    <a:ext uri="{9D8B030D-6E8A-4147-A177-3AD203B41FA5}">
                      <a16:colId xmlns:a16="http://schemas.microsoft.com/office/drawing/2014/main" val="3163500443"/>
                    </a:ext>
                  </a:extLst>
                </a:gridCol>
                <a:gridCol w="2739773">
                  <a:extLst>
                    <a:ext uri="{9D8B030D-6E8A-4147-A177-3AD203B41FA5}">
                      <a16:colId xmlns:a16="http://schemas.microsoft.com/office/drawing/2014/main" val="2273863711"/>
                    </a:ext>
                  </a:extLst>
                </a:gridCol>
                <a:gridCol w="1368360">
                  <a:extLst>
                    <a:ext uri="{9D8B030D-6E8A-4147-A177-3AD203B41FA5}">
                      <a16:colId xmlns:a16="http://schemas.microsoft.com/office/drawing/2014/main" val="452141488"/>
                    </a:ext>
                  </a:extLst>
                </a:gridCol>
                <a:gridCol w="1343924">
                  <a:extLst>
                    <a:ext uri="{9D8B030D-6E8A-4147-A177-3AD203B41FA5}">
                      <a16:colId xmlns:a16="http://schemas.microsoft.com/office/drawing/2014/main" val="3142231769"/>
                    </a:ext>
                  </a:extLst>
                </a:gridCol>
              </a:tblGrid>
              <a:tr h="21452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患者様の情報</a:t>
                      </a:r>
                    </a:p>
                  </a:txBody>
                  <a:tcPr marL="8581" marR="8581" marT="85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</a:p>
                  </a:txBody>
                  <a:tcPr marL="8581" marR="8581" marT="85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</a:p>
                  </a:txBody>
                  <a:tcPr marL="8581" marR="8581" marT="85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588887"/>
                  </a:ext>
                </a:extLst>
              </a:tr>
              <a:tr h="23168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フリガナ</a:t>
                      </a:r>
                    </a:p>
                  </a:txBody>
                  <a:tcPr marL="8581" marR="8581" marT="85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</a:p>
                  </a:txBody>
                  <a:tcPr marL="8581" marR="8581" marT="858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旧姓</a:t>
                      </a:r>
                    </a:p>
                  </a:txBody>
                  <a:tcPr marL="8581" marR="8581" marT="85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性別</a:t>
                      </a:r>
                    </a:p>
                  </a:txBody>
                  <a:tcPr marL="8581" marR="8581" marT="85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8836482"/>
                  </a:ext>
                </a:extLst>
              </a:tr>
              <a:tr h="37755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患者氏名</a:t>
                      </a:r>
                    </a:p>
                  </a:txBody>
                  <a:tcPr marL="8581" marR="8581" marT="85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</a:p>
                  </a:txBody>
                  <a:tcPr marL="8581" marR="8581" marT="858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</a:p>
                  </a:txBody>
                  <a:tcPr marL="8581" marR="8581" marT="85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□　男　　□　女</a:t>
                      </a:r>
                    </a:p>
                  </a:txBody>
                  <a:tcPr marL="8581" marR="8581" marT="85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5554511"/>
                  </a:ext>
                </a:extLst>
              </a:tr>
              <a:tr h="24884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生年月日</a:t>
                      </a:r>
                    </a:p>
                  </a:txBody>
                  <a:tcPr marL="8581" marR="8581" marT="85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□大正　□昭和　□平成　□令和　　　　　年　　　月　　　日（　　　歳）</a:t>
                      </a:r>
                    </a:p>
                  </a:txBody>
                  <a:tcPr marL="8581" marR="8581" marT="858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5339303"/>
                  </a:ext>
                </a:extLst>
              </a:tr>
              <a:tr h="34323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住所</a:t>
                      </a:r>
                    </a:p>
                  </a:txBody>
                  <a:tcPr marL="8581" marR="8581" marT="85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〒</a:t>
                      </a:r>
                    </a:p>
                  </a:txBody>
                  <a:tcPr marL="8581" marR="8581" marT="8581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</a:p>
                  </a:txBody>
                  <a:tcPr marL="8581" marR="8581" marT="85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</a:p>
                  </a:txBody>
                  <a:tcPr marL="8581" marR="8581" marT="85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5491158"/>
                  </a:ext>
                </a:extLst>
              </a:tr>
              <a:tr h="240262">
                <a:tc rowSpan="2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電話</a:t>
                      </a:r>
                    </a:p>
                  </a:txBody>
                  <a:tcPr marL="8581" marR="8581" marT="85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自宅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TEL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：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　―　　　―</a:t>
                      </a:r>
                    </a:p>
                  </a:txBody>
                  <a:tcPr marL="8581" marR="8581" marT="858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当院受診歴</a:t>
                      </a:r>
                    </a:p>
                  </a:txBody>
                  <a:tcPr marL="8581" marR="8581" marT="85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2746961"/>
                  </a:ext>
                </a:extLst>
              </a:tr>
              <a:tr h="24026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携帯</a:t>
                      </a:r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TEL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：</a:t>
                      </a:r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　</a:t>
                      </a:r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―</a:t>
                      </a:r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　</a:t>
                      </a:r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―</a:t>
                      </a:r>
                    </a:p>
                  </a:txBody>
                  <a:tcPr marL="8581" marR="8581" marT="858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□なし　□あり（</a:t>
                      </a:r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ID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番号　　　　　　）</a:t>
                      </a:r>
                    </a:p>
                  </a:txBody>
                  <a:tcPr marL="8581" marR="8581" marT="85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701835"/>
                  </a:ext>
                </a:extLst>
              </a:tr>
              <a:tr h="214520">
                <a:tc rowSpan="2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待機状況</a:t>
                      </a:r>
                    </a:p>
                  </a:txBody>
                  <a:tcPr marL="8581" marR="8581" marT="85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□　外来　　（□　貴院待機中　　□　急ぎではない）</a:t>
                      </a:r>
                    </a:p>
                  </a:txBody>
                  <a:tcPr marL="8581" marR="8581" marT="858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</a:p>
                  </a:txBody>
                  <a:tcPr marL="8581" marR="8581" marT="85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3854032"/>
                  </a:ext>
                </a:extLst>
              </a:tr>
              <a:tr h="21452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□　入院中　（□　</a:t>
                      </a:r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DPC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□　出来高算定　　□　その他</a:t>
                      </a:r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【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　　　　　　</a:t>
                      </a:r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】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）</a:t>
                      </a:r>
                    </a:p>
                  </a:txBody>
                  <a:tcPr marL="8581" marR="8581" marT="858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1495042"/>
                  </a:ext>
                </a:extLst>
              </a:tr>
              <a:tr h="21452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保険</a:t>
                      </a:r>
                    </a:p>
                  </a:txBody>
                  <a:tcPr marL="8581" marR="8581" marT="85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□　健康保険　　□　生活保護　　□　労災　　□　その他（　　　　　　　　）</a:t>
                      </a:r>
                    </a:p>
                  </a:txBody>
                  <a:tcPr marL="8581" marR="8581" marT="858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16486"/>
                  </a:ext>
                </a:extLst>
              </a:tr>
              <a:tr h="2145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ADL</a:t>
                      </a:r>
                    </a:p>
                  </a:txBody>
                  <a:tcPr marL="8581" marR="8581" marT="85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□　独歩　　□　車いす　　□　寝たきり（ストレッチャー）</a:t>
                      </a:r>
                    </a:p>
                  </a:txBody>
                  <a:tcPr marL="8581" marR="8581" marT="858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</a:p>
                  </a:txBody>
                  <a:tcPr marL="8581" marR="8581" marT="85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5582939"/>
                  </a:ext>
                </a:extLst>
              </a:tr>
              <a:tr h="214520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外国人の方　日本語は　□　可　　□　不可（　　　　　　　　語）　　</a:t>
                      </a:r>
                    </a:p>
                  </a:txBody>
                  <a:tcPr marL="8581" marR="8581" marT="85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</a:p>
                  </a:txBody>
                  <a:tcPr marL="8581" marR="8581" marT="85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072699"/>
                  </a:ext>
                </a:extLst>
              </a:tr>
            </a:tbl>
          </a:graphicData>
        </a:graphic>
      </p:graphicFrame>
      <p:graphicFrame>
        <p:nvGraphicFramePr>
          <p:cNvPr id="7" name="表 6">
            <a:extLst>
              <a:ext uri="{FF2B5EF4-FFF2-40B4-BE49-F238E27FC236}">
                <a16:creationId xmlns:a16="http://schemas.microsoft.com/office/drawing/2014/main" id="{BC574BB3-4C81-4D93-8E3D-337B409C0C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2340820"/>
              </p:ext>
            </p:extLst>
          </p:nvPr>
        </p:nvGraphicFramePr>
        <p:xfrm>
          <a:off x="325895" y="1191986"/>
          <a:ext cx="3245980" cy="3682751"/>
        </p:xfrm>
        <a:graphic>
          <a:graphicData uri="http://schemas.openxmlformats.org/drawingml/2006/table">
            <a:tbl>
              <a:tblPr/>
              <a:tblGrid>
                <a:gridCol w="1635642">
                  <a:extLst>
                    <a:ext uri="{9D8B030D-6E8A-4147-A177-3AD203B41FA5}">
                      <a16:colId xmlns:a16="http://schemas.microsoft.com/office/drawing/2014/main" val="2889920488"/>
                    </a:ext>
                  </a:extLst>
                </a:gridCol>
                <a:gridCol w="1610338">
                  <a:extLst>
                    <a:ext uri="{9D8B030D-6E8A-4147-A177-3AD203B41FA5}">
                      <a16:colId xmlns:a16="http://schemas.microsoft.com/office/drawing/2014/main" val="2117954036"/>
                    </a:ext>
                  </a:extLst>
                </a:gridCol>
              </a:tblGrid>
              <a:tr h="20473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希望の診療科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9640883"/>
                  </a:ext>
                </a:extLst>
              </a:tr>
              <a:tr h="28983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□　呼吸器内科</a:t>
                      </a:r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（完全予約制）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□　肺腫瘍内科</a:t>
                      </a:r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（完全予約制）</a:t>
                      </a:r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4013890"/>
                  </a:ext>
                </a:extLst>
              </a:tr>
              <a:tr h="289835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□　感染症内科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□　循環器内科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974538"/>
                  </a:ext>
                </a:extLst>
              </a:tr>
              <a:tr h="289835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□　アレルギー・リウマチ内科</a:t>
                      </a:r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（木・金曜完全予約）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8449312"/>
                  </a:ext>
                </a:extLst>
              </a:tr>
              <a:tr h="289835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□　消化器内科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□　糖尿病・内分泌内科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8961190"/>
                  </a:ext>
                </a:extLst>
              </a:tr>
              <a:tr h="28983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□　腎臓内科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□　呼吸器外科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8802263"/>
                  </a:ext>
                </a:extLst>
              </a:tr>
              <a:tr h="28983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□　消化器外科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□　心臓血管外科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9248143"/>
                  </a:ext>
                </a:extLst>
              </a:tr>
              <a:tr h="28983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□　乳腺外科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□　産婦人科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9394311"/>
                  </a:ext>
                </a:extLst>
              </a:tr>
              <a:tr h="28983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□　皮膚科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□　耳鼻咽喉・頭頸部外科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0065701"/>
                  </a:ext>
                </a:extLst>
              </a:tr>
              <a:tr h="28983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□　小児科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□　泌尿器科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9802384"/>
                  </a:ext>
                </a:extLst>
              </a:tr>
              <a:tr h="289835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□　小児循環器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（奇数週の水のみ、完全予約）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4363747"/>
                  </a:ext>
                </a:extLst>
              </a:tr>
              <a:tr h="28983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□　整形外科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□　眼科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5188925"/>
                  </a:ext>
                </a:extLst>
              </a:tr>
              <a:tr h="28983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□　歯科口腔外科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□　放射線治療科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3897688"/>
                  </a:ext>
                </a:extLst>
              </a:tr>
            </a:tbl>
          </a:graphicData>
        </a:graphic>
      </p:graphicFrame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83FECDDA-138B-4D8B-A86A-9ABB315D0B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6918251"/>
              </p:ext>
            </p:extLst>
          </p:nvPr>
        </p:nvGraphicFramePr>
        <p:xfrm>
          <a:off x="3629025" y="1191987"/>
          <a:ext cx="3019424" cy="1700982"/>
        </p:xfrm>
        <a:graphic>
          <a:graphicData uri="http://schemas.openxmlformats.org/drawingml/2006/table">
            <a:tbl>
              <a:tblPr/>
              <a:tblGrid>
                <a:gridCol w="1523313">
                  <a:extLst>
                    <a:ext uri="{9D8B030D-6E8A-4147-A177-3AD203B41FA5}">
                      <a16:colId xmlns:a16="http://schemas.microsoft.com/office/drawing/2014/main" val="3639192140"/>
                    </a:ext>
                  </a:extLst>
                </a:gridCol>
                <a:gridCol w="1496111">
                  <a:extLst>
                    <a:ext uri="{9D8B030D-6E8A-4147-A177-3AD203B41FA5}">
                      <a16:colId xmlns:a16="http://schemas.microsoft.com/office/drawing/2014/main" val="2738551423"/>
                    </a:ext>
                  </a:extLst>
                </a:gridCol>
              </a:tblGrid>
              <a:tr h="224606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紹介元医療機関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078146"/>
                  </a:ext>
                </a:extLst>
              </a:tr>
              <a:tr h="18167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医療機関名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1277758"/>
                  </a:ext>
                </a:extLst>
              </a:tr>
              <a:tr h="18167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ご住所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0277685"/>
                  </a:ext>
                </a:extLst>
              </a:tr>
              <a:tr h="18167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611430"/>
                  </a:ext>
                </a:extLst>
              </a:tr>
              <a:tr h="18167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医師名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8742833"/>
                  </a:ext>
                </a:extLst>
              </a:tr>
              <a:tr h="231208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電話番号　　　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1816082"/>
                  </a:ext>
                </a:extLst>
              </a:tr>
              <a:tr h="30127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FAX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8416995"/>
                  </a:ext>
                </a:extLst>
              </a:tr>
              <a:tr h="21719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担当者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50865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11637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336</TotalTime>
  <Words>556</Words>
  <Application>Microsoft Office PowerPoint</Application>
  <PresentationFormat>A4 210 x 297 mm</PresentationFormat>
  <Paragraphs>107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田中 久美</dc:creator>
  <cp:lastModifiedBy>田中 久美</cp:lastModifiedBy>
  <cp:revision>19</cp:revision>
  <cp:lastPrinted>2024-05-22T06:20:37Z</cp:lastPrinted>
  <dcterms:created xsi:type="dcterms:W3CDTF">2024-04-11T03:20:20Z</dcterms:created>
  <dcterms:modified xsi:type="dcterms:W3CDTF">2024-05-22T07:14:22Z</dcterms:modified>
</cp:coreProperties>
</file>