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12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9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22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05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43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39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2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4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E642-ACF4-4839-AD4F-A4462EA7C6C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F74F-ACF3-4E73-8E98-1542A2147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3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A42DE64A-B120-4D19-90E8-2691F3924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620574"/>
              </p:ext>
            </p:extLst>
          </p:nvPr>
        </p:nvGraphicFramePr>
        <p:xfrm>
          <a:off x="3629025" y="2924964"/>
          <a:ext cx="3019424" cy="196055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4612866"/>
                    </a:ext>
                  </a:extLst>
                </a:gridCol>
                <a:gridCol w="2105024">
                  <a:extLst>
                    <a:ext uri="{9D8B030D-6E8A-4147-A177-3AD203B41FA5}">
                      <a16:colId xmlns:a16="http://schemas.microsoft.com/office/drawing/2014/main" val="3218107065"/>
                    </a:ext>
                  </a:extLst>
                </a:gridCol>
              </a:tblGrid>
              <a:tr h="2231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予約日の調整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64808"/>
                  </a:ext>
                </a:extLst>
              </a:tr>
              <a:tr h="24688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望ましい受診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までの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期間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　できるだけ早く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78587"/>
                  </a:ext>
                </a:extLst>
              </a:tr>
              <a:tr h="246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　１週間以内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260205"/>
                  </a:ext>
                </a:extLst>
              </a:tr>
              <a:tr h="246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　２週間以内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90367"/>
                  </a:ext>
                </a:extLst>
              </a:tr>
              <a:tr h="246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　１か月以内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926749"/>
                  </a:ext>
                </a:extLst>
              </a:tr>
              <a:tr h="2921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都合の悪い日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　　　　　　　　　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51662"/>
                  </a:ext>
                </a:extLst>
              </a:tr>
              <a:tr h="4576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希望医師名　　　　　　　　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（あればご記入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ください）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医師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94390"/>
                  </a:ext>
                </a:extLst>
              </a:tr>
            </a:tbl>
          </a:graphicData>
        </a:graphic>
      </p:graphicFrame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A195A83-0806-470D-9E3C-E1D92548C693}"/>
              </a:ext>
            </a:extLst>
          </p:cNvPr>
          <p:cNvSpPr/>
          <p:nvPr/>
        </p:nvSpPr>
        <p:spPr>
          <a:xfrm>
            <a:off x="1738312" y="73168"/>
            <a:ext cx="3381375" cy="55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大阪はびきの医療センター　宛て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072-957-8051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FCC7B80-D904-49EC-AE32-D7DC25F693EF}"/>
              </a:ext>
            </a:extLst>
          </p:cNvPr>
          <p:cNvSpPr txBox="1"/>
          <p:nvPr/>
        </p:nvSpPr>
        <p:spPr>
          <a:xfrm>
            <a:off x="1919286" y="755169"/>
            <a:ext cx="301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　療　予　約　申　込　書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A74C8DA-5026-4393-8000-F3B6EBA63A68}"/>
              </a:ext>
            </a:extLst>
          </p:cNvPr>
          <p:cNvSpPr txBox="1"/>
          <p:nvPr/>
        </p:nvSpPr>
        <p:spPr>
          <a:xfrm>
            <a:off x="4599668" y="989865"/>
            <a:ext cx="24869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申込日　令和　　　年　　月　　日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E9A2E6E-747D-4237-B715-196C42908C2F}"/>
              </a:ext>
            </a:extLst>
          </p:cNvPr>
          <p:cNvSpPr txBox="1"/>
          <p:nvPr/>
        </p:nvSpPr>
        <p:spPr>
          <a:xfrm>
            <a:off x="200026" y="8708100"/>
            <a:ext cx="447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上記ご記入の上</a:t>
            </a:r>
            <a:r>
              <a:rPr kumimoji="1" lang="ja-JP" altLang="en-US" sz="1200" dirty="0"/>
              <a:t>、</a:t>
            </a:r>
            <a:r>
              <a:rPr kumimoji="1" lang="ja-JP" altLang="en-US" sz="1200" b="1" dirty="0"/>
              <a:t>診療情報提供書</a:t>
            </a:r>
            <a:r>
              <a:rPr kumimoji="1" lang="ja-JP" altLang="en-US" sz="1200" dirty="0"/>
              <a:t>とともに</a:t>
            </a:r>
            <a:r>
              <a:rPr kumimoji="1" lang="en-US" altLang="ja-JP" sz="1200" dirty="0"/>
              <a:t>FAX</a:t>
            </a:r>
            <a:r>
              <a:rPr kumimoji="1" lang="ja-JP" altLang="en-US" sz="1200" dirty="0"/>
              <a:t>を</a:t>
            </a:r>
            <a:r>
              <a:rPr kumimoji="1" lang="ja-JP" altLang="en-US" sz="1000" dirty="0"/>
              <a:t>お願いいたします。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返信いたしました</a:t>
            </a:r>
            <a:r>
              <a:rPr kumimoji="1" lang="ja-JP" altLang="en-US" sz="1200" b="1" dirty="0"/>
              <a:t>予約通知書は患者さんにお渡しください。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0D00D0F-4A4F-4862-AE52-B1AF98DE1F20}"/>
              </a:ext>
            </a:extLst>
          </p:cNvPr>
          <p:cNvSpPr txBox="1"/>
          <p:nvPr/>
        </p:nvSpPr>
        <p:spPr>
          <a:xfrm>
            <a:off x="2897642" y="9180429"/>
            <a:ext cx="38208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大阪はびきの医療センター　地域医療連携室</a:t>
            </a:r>
            <a:endParaRPr kumimoji="1" lang="en-US" altLang="ja-JP" sz="1400" b="1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TEL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072-957-8030</a:t>
            </a:r>
            <a:r>
              <a:rPr kumimoji="1" lang="ja-JP" altLang="en-US" sz="1200" dirty="0"/>
              <a:t>（直通）　</a:t>
            </a:r>
            <a:r>
              <a:rPr kumimoji="1" lang="en-US" altLang="ja-JP" sz="1200" dirty="0"/>
              <a:t>072-957-2121</a:t>
            </a:r>
            <a:r>
              <a:rPr kumimoji="1" lang="ja-JP" altLang="en-US" sz="1200" dirty="0"/>
              <a:t>（代表）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FAX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072-957-8051</a:t>
            </a:r>
            <a:endParaRPr kumimoji="1" lang="ja-JP" altLang="en-US" sz="12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3C3F3D8-3A10-40FE-9CA4-7C84F37DB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97168"/>
              </p:ext>
            </p:extLst>
          </p:nvPr>
        </p:nvGraphicFramePr>
        <p:xfrm>
          <a:off x="325895" y="4913325"/>
          <a:ext cx="6322554" cy="798014"/>
        </p:xfrm>
        <a:graphic>
          <a:graphicData uri="http://schemas.openxmlformats.org/drawingml/2006/table">
            <a:tbl>
              <a:tblPr/>
              <a:tblGrid>
                <a:gridCol w="870497">
                  <a:extLst>
                    <a:ext uri="{9D8B030D-6E8A-4147-A177-3AD203B41FA5}">
                      <a16:colId xmlns:a16="http://schemas.microsoft.com/office/drawing/2014/main" val="818761047"/>
                    </a:ext>
                  </a:extLst>
                </a:gridCol>
                <a:gridCol w="2739772">
                  <a:extLst>
                    <a:ext uri="{9D8B030D-6E8A-4147-A177-3AD203B41FA5}">
                      <a16:colId xmlns:a16="http://schemas.microsoft.com/office/drawing/2014/main" val="521131796"/>
                    </a:ext>
                  </a:extLst>
                </a:gridCol>
                <a:gridCol w="1368360">
                  <a:extLst>
                    <a:ext uri="{9D8B030D-6E8A-4147-A177-3AD203B41FA5}">
                      <a16:colId xmlns:a16="http://schemas.microsoft.com/office/drawing/2014/main" val="3766963042"/>
                    </a:ext>
                  </a:extLst>
                </a:gridCol>
                <a:gridCol w="1343925">
                  <a:extLst>
                    <a:ext uri="{9D8B030D-6E8A-4147-A177-3AD203B41FA5}">
                      <a16:colId xmlns:a16="http://schemas.microsoft.com/office/drawing/2014/main" val="3199622250"/>
                    </a:ext>
                  </a:extLst>
                </a:gridCol>
              </a:tblGrid>
              <a:tr h="214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診療情報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70784"/>
                  </a:ext>
                </a:extLst>
              </a:tr>
              <a:tr h="2917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傷病名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870559"/>
                  </a:ext>
                </a:extLst>
              </a:tr>
              <a:tr h="2917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紹介目的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164746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A8C0892-CCE5-4A84-B980-A2842C9C4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66301"/>
              </p:ext>
            </p:extLst>
          </p:nvPr>
        </p:nvGraphicFramePr>
        <p:xfrm>
          <a:off x="325895" y="5739145"/>
          <a:ext cx="6322554" cy="2968955"/>
        </p:xfrm>
        <a:graphic>
          <a:graphicData uri="http://schemas.openxmlformats.org/drawingml/2006/table">
            <a:tbl>
              <a:tblPr/>
              <a:tblGrid>
                <a:gridCol w="870497">
                  <a:extLst>
                    <a:ext uri="{9D8B030D-6E8A-4147-A177-3AD203B41FA5}">
                      <a16:colId xmlns:a16="http://schemas.microsoft.com/office/drawing/2014/main" val="3163500443"/>
                    </a:ext>
                  </a:extLst>
                </a:gridCol>
                <a:gridCol w="2739773">
                  <a:extLst>
                    <a:ext uri="{9D8B030D-6E8A-4147-A177-3AD203B41FA5}">
                      <a16:colId xmlns:a16="http://schemas.microsoft.com/office/drawing/2014/main" val="2273863711"/>
                    </a:ext>
                  </a:extLst>
                </a:gridCol>
                <a:gridCol w="1368360">
                  <a:extLst>
                    <a:ext uri="{9D8B030D-6E8A-4147-A177-3AD203B41FA5}">
                      <a16:colId xmlns:a16="http://schemas.microsoft.com/office/drawing/2014/main" val="452141488"/>
                    </a:ext>
                  </a:extLst>
                </a:gridCol>
                <a:gridCol w="1343924">
                  <a:extLst>
                    <a:ext uri="{9D8B030D-6E8A-4147-A177-3AD203B41FA5}">
                      <a16:colId xmlns:a16="http://schemas.microsoft.com/office/drawing/2014/main" val="3142231769"/>
                    </a:ext>
                  </a:extLst>
                </a:gridCol>
              </a:tblGrid>
              <a:tr h="21452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患者様の情報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88887"/>
                  </a:ext>
                </a:extLst>
              </a:tr>
              <a:tr h="2316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旧姓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性別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836482"/>
                  </a:ext>
                </a:extLst>
              </a:tr>
              <a:tr h="3775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患者氏名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男　　□　女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554511"/>
                  </a:ext>
                </a:extLst>
              </a:tr>
              <a:tr h="2488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□大正　□昭和　□平成　□令和　　　　　年　　　月　　　日（　　　歳）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339303"/>
                  </a:ext>
                </a:extLst>
              </a:tr>
              <a:tr h="3432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</a:p>
                  </a:txBody>
                  <a:tcPr marL="8581" marR="8581" marT="858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491158"/>
                  </a:ext>
                </a:extLst>
              </a:tr>
              <a:tr h="2402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自宅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―　　　―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当院受診歴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46961"/>
                  </a:ext>
                </a:extLst>
              </a:tr>
              <a:tr h="240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―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―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□なし　□あり（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ID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番号　　　　　　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701835"/>
                  </a:ext>
                </a:extLst>
              </a:tr>
              <a:tr h="2145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待機状況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外来　　（□　貴院待機中　　□　急ぎではない）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854032"/>
                  </a:ext>
                </a:extLst>
              </a:tr>
              <a:tr h="2145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入院中　（□　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DPC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　出来高算定　　□　その他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95042"/>
                  </a:ext>
                </a:extLst>
              </a:tr>
              <a:tr h="214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保険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健康保険　　□　生活保護　　□　労災　　□　その他（　　　　　　　　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6486"/>
                  </a:ext>
                </a:extLst>
              </a:tr>
              <a:tr h="214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ADL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独歩　　□　車いす　　□　寝たきり（ストレッチャー）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582939"/>
                  </a:ext>
                </a:extLst>
              </a:tr>
              <a:tr h="21452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外国人の方　日本語は　□　可　　□　不可（　　　　　　　　語）　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72699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C574BB3-4C81-4D93-8E3D-337B409C0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40820"/>
              </p:ext>
            </p:extLst>
          </p:nvPr>
        </p:nvGraphicFramePr>
        <p:xfrm>
          <a:off x="325895" y="1191986"/>
          <a:ext cx="3245980" cy="3682751"/>
        </p:xfrm>
        <a:graphic>
          <a:graphicData uri="http://schemas.openxmlformats.org/drawingml/2006/table">
            <a:tbl>
              <a:tblPr/>
              <a:tblGrid>
                <a:gridCol w="1635642">
                  <a:extLst>
                    <a:ext uri="{9D8B030D-6E8A-4147-A177-3AD203B41FA5}">
                      <a16:colId xmlns:a16="http://schemas.microsoft.com/office/drawing/2014/main" val="2889920488"/>
                    </a:ext>
                  </a:extLst>
                </a:gridCol>
                <a:gridCol w="1610338">
                  <a:extLst>
                    <a:ext uri="{9D8B030D-6E8A-4147-A177-3AD203B41FA5}">
                      <a16:colId xmlns:a16="http://schemas.microsoft.com/office/drawing/2014/main" val="2117954036"/>
                    </a:ext>
                  </a:extLst>
                </a:gridCol>
              </a:tblGrid>
              <a:tr h="2047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希望の診療科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640883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呼吸器内科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（完全予約制）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肺腫瘍内科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（完全予約制）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013890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感染症内科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循環器内科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74538"/>
                  </a:ext>
                </a:extLst>
              </a:tr>
              <a:tr h="2898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アレルギー・リウマチ内科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（木・金曜完全予約）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49312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消化器内科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糖尿病・内分泌内科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61190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腎臓内科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呼吸器外科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02263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消化器外科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心臓血管外科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248143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乳腺外科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産婦人科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94311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皮膚科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耳鼻咽喉・頭頸部外科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065701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小児科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泌尿器科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802384"/>
                  </a:ext>
                </a:extLst>
              </a:tr>
              <a:tr h="2898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小児循環器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（奇数週の水のみ、完全予約）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363747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整形外科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眼科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188925"/>
                  </a:ext>
                </a:extLst>
              </a:tr>
              <a:tr h="2898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歯科口腔外科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放射線治療科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97688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3FECDDA-138B-4D8B-A86A-9ABB315D0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18251"/>
              </p:ext>
            </p:extLst>
          </p:nvPr>
        </p:nvGraphicFramePr>
        <p:xfrm>
          <a:off x="3629025" y="1191987"/>
          <a:ext cx="3019424" cy="1700982"/>
        </p:xfrm>
        <a:graphic>
          <a:graphicData uri="http://schemas.openxmlformats.org/drawingml/2006/table">
            <a:tbl>
              <a:tblPr/>
              <a:tblGrid>
                <a:gridCol w="1523313">
                  <a:extLst>
                    <a:ext uri="{9D8B030D-6E8A-4147-A177-3AD203B41FA5}">
                      <a16:colId xmlns:a16="http://schemas.microsoft.com/office/drawing/2014/main" val="3639192140"/>
                    </a:ext>
                  </a:extLst>
                </a:gridCol>
                <a:gridCol w="1496111">
                  <a:extLst>
                    <a:ext uri="{9D8B030D-6E8A-4147-A177-3AD203B41FA5}">
                      <a16:colId xmlns:a16="http://schemas.microsoft.com/office/drawing/2014/main" val="2738551423"/>
                    </a:ext>
                  </a:extLst>
                </a:gridCol>
              </a:tblGrid>
              <a:tr h="2246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紹介元医療機関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78146"/>
                  </a:ext>
                </a:extLst>
              </a:tr>
              <a:tr h="1816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医療機関名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277758"/>
                  </a:ext>
                </a:extLst>
              </a:tr>
              <a:tr h="1816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ご住所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277685"/>
                  </a:ext>
                </a:extLst>
              </a:tr>
              <a:tr h="1816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11430"/>
                  </a:ext>
                </a:extLst>
              </a:tr>
              <a:tr h="1816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医師名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742833"/>
                  </a:ext>
                </a:extLst>
              </a:tr>
              <a:tr h="2312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　　　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816082"/>
                  </a:ext>
                </a:extLst>
              </a:tr>
              <a:tr h="3012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416995"/>
                  </a:ext>
                </a:extLst>
              </a:tr>
              <a:tr h="217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08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16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556</Words>
  <Application>Microsoft Office PowerPoint</Application>
  <PresentationFormat>A4 210 x 297 mm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久美</dc:creator>
  <cp:lastModifiedBy>田中 久美</cp:lastModifiedBy>
  <cp:revision>19</cp:revision>
  <cp:lastPrinted>2024-05-22T06:20:37Z</cp:lastPrinted>
  <dcterms:created xsi:type="dcterms:W3CDTF">2024-04-11T03:20:20Z</dcterms:created>
  <dcterms:modified xsi:type="dcterms:W3CDTF">2024-05-22T07:14:22Z</dcterms:modified>
</cp:coreProperties>
</file>