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E3"/>
    <a:srgbClr val="FF6699"/>
    <a:srgbClr val="596A85"/>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5AA9846-B012-4F31-A443-C83E9AA70F8F}" type="datetimeFigureOut">
              <a:rPr kumimoji="1" lang="ja-JP" altLang="en-US" smtClean="0"/>
              <a:t>2021/8/5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87A10C-3676-4889-9589-44D806893D60}"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16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AA9846-B012-4F31-A443-C83E9AA70F8F}" type="datetimeFigureOut">
              <a:rPr kumimoji="1" lang="ja-JP" altLang="en-US" smtClean="0"/>
              <a:t>2021/8/5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87A10C-3676-4889-9589-44D806893D60}" type="slidenum">
              <a:rPr kumimoji="1" lang="ja-JP" altLang="en-US" smtClean="0"/>
              <a:t>‹#›</a:t>
            </a:fld>
            <a:endParaRPr kumimoji="1" lang="ja-JP" altLang="en-US"/>
          </a:p>
        </p:txBody>
      </p:sp>
    </p:spTree>
    <p:extLst>
      <p:ext uri="{BB962C8B-B14F-4D97-AF65-F5344CB8AC3E}">
        <p14:creationId xmlns:p14="http://schemas.microsoft.com/office/powerpoint/2010/main" val="305089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AA9846-B012-4F31-A443-C83E9AA70F8F}" type="datetimeFigureOut">
              <a:rPr kumimoji="1" lang="ja-JP" altLang="en-US" smtClean="0"/>
              <a:t>2021/8/5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87A10C-3676-4889-9589-44D806893D60}" type="slidenum">
              <a:rPr kumimoji="1" lang="ja-JP" altLang="en-US" smtClean="0"/>
              <a:t>‹#›</a:t>
            </a:fld>
            <a:endParaRPr kumimoji="1" lang="ja-JP" altLang="en-US"/>
          </a:p>
        </p:txBody>
      </p:sp>
    </p:spTree>
    <p:extLst>
      <p:ext uri="{BB962C8B-B14F-4D97-AF65-F5344CB8AC3E}">
        <p14:creationId xmlns:p14="http://schemas.microsoft.com/office/powerpoint/2010/main" val="229300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AA9846-B012-4F31-A443-C83E9AA70F8F}" type="datetimeFigureOut">
              <a:rPr kumimoji="1" lang="ja-JP" altLang="en-US" smtClean="0"/>
              <a:t>2021/8/5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87A10C-3676-4889-9589-44D806893D60}" type="slidenum">
              <a:rPr kumimoji="1" lang="ja-JP" altLang="en-US" smtClean="0"/>
              <a:t>‹#›</a:t>
            </a:fld>
            <a:endParaRPr kumimoji="1" lang="ja-JP" altLang="en-US"/>
          </a:p>
        </p:txBody>
      </p:sp>
    </p:spTree>
    <p:extLst>
      <p:ext uri="{BB962C8B-B14F-4D97-AF65-F5344CB8AC3E}">
        <p14:creationId xmlns:p14="http://schemas.microsoft.com/office/powerpoint/2010/main" val="222083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5AA9846-B012-4F31-A443-C83E9AA70F8F}" type="datetimeFigureOut">
              <a:rPr kumimoji="1" lang="ja-JP" altLang="en-US" smtClean="0"/>
              <a:t>2021/8/5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87A10C-3676-4889-9589-44D806893D60}"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571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5AA9846-B012-4F31-A443-C83E9AA70F8F}" type="datetimeFigureOut">
              <a:rPr kumimoji="1" lang="ja-JP" altLang="en-US" smtClean="0"/>
              <a:t>2021/8/5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87A10C-3676-4889-9589-44D806893D60}" type="slidenum">
              <a:rPr kumimoji="1" lang="ja-JP" altLang="en-US" smtClean="0"/>
              <a:t>‹#›</a:t>
            </a:fld>
            <a:endParaRPr kumimoji="1" lang="ja-JP" altLang="en-US"/>
          </a:p>
        </p:txBody>
      </p:sp>
    </p:spTree>
    <p:extLst>
      <p:ext uri="{BB962C8B-B14F-4D97-AF65-F5344CB8AC3E}">
        <p14:creationId xmlns:p14="http://schemas.microsoft.com/office/powerpoint/2010/main" val="126276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5AA9846-B012-4F31-A443-C83E9AA70F8F}" type="datetimeFigureOut">
              <a:rPr kumimoji="1" lang="ja-JP" altLang="en-US" smtClean="0"/>
              <a:t>2021/8/5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87A10C-3676-4889-9589-44D806893D60}" type="slidenum">
              <a:rPr kumimoji="1" lang="ja-JP" altLang="en-US" smtClean="0"/>
              <a:t>‹#›</a:t>
            </a:fld>
            <a:endParaRPr kumimoji="1" lang="ja-JP" altLang="en-US"/>
          </a:p>
        </p:txBody>
      </p:sp>
    </p:spTree>
    <p:extLst>
      <p:ext uri="{BB962C8B-B14F-4D97-AF65-F5344CB8AC3E}">
        <p14:creationId xmlns:p14="http://schemas.microsoft.com/office/powerpoint/2010/main" val="248847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5AA9846-B012-4F31-A443-C83E9AA70F8F}" type="datetimeFigureOut">
              <a:rPr kumimoji="1" lang="ja-JP" altLang="en-US" smtClean="0"/>
              <a:t>2021/8/5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87A10C-3676-4889-9589-44D806893D60}" type="slidenum">
              <a:rPr kumimoji="1" lang="ja-JP" altLang="en-US" smtClean="0"/>
              <a:t>‹#›</a:t>
            </a:fld>
            <a:endParaRPr kumimoji="1" lang="ja-JP" altLang="en-US"/>
          </a:p>
        </p:txBody>
      </p:sp>
    </p:spTree>
    <p:extLst>
      <p:ext uri="{BB962C8B-B14F-4D97-AF65-F5344CB8AC3E}">
        <p14:creationId xmlns:p14="http://schemas.microsoft.com/office/powerpoint/2010/main" val="248343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5AA9846-B012-4F31-A443-C83E9AA70F8F}" type="datetimeFigureOut">
              <a:rPr kumimoji="1" lang="ja-JP" altLang="en-US" smtClean="0"/>
              <a:t>2021/8/5</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E987A10C-3676-4889-9589-44D806893D60}" type="slidenum">
              <a:rPr kumimoji="1" lang="ja-JP" altLang="en-US" smtClean="0"/>
              <a:t>‹#›</a:t>
            </a:fld>
            <a:endParaRPr kumimoji="1" lang="ja-JP" altLang="en-US"/>
          </a:p>
        </p:txBody>
      </p:sp>
    </p:spTree>
    <p:extLst>
      <p:ext uri="{BB962C8B-B14F-4D97-AF65-F5344CB8AC3E}">
        <p14:creationId xmlns:p14="http://schemas.microsoft.com/office/powerpoint/2010/main" val="106174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5AA9846-B012-4F31-A443-C83E9AA70F8F}" type="datetimeFigureOut">
              <a:rPr kumimoji="1" lang="ja-JP" altLang="en-US" smtClean="0"/>
              <a:t>2021/8/5</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987A10C-3676-4889-9589-44D806893D60}" type="slidenum">
              <a:rPr kumimoji="1" lang="ja-JP" altLang="en-US" smtClean="0"/>
              <a:t>‹#›</a:t>
            </a:fld>
            <a:endParaRPr kumimoji="1" lang="ja-JP" altLang="en-US"/>
          </a:p>
        </p:txBody>
      </p:sp>
    </p:spTree>
    <p:extLst>
      <p:ext uri="{BB962C8B-B14F-4D97-AF65-F5344CB8AC3E}">
        <p14:creationId xmlns:p14="http://schemas.microsoft.com/office/powerpoint/2010/main" val="35826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AA9846-B012-4F31-A443-C83E9AA70F8F}" type="datetimeFigureOut">
              <a:rPr kumimoji="1" lang="ja-JP" altLang="en-US" smtClean="0"/>
              <a:t>2021/8/5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87A10C-3676-4889-9589-44D806893D60}" type="slidenum">
              <a:rPr kumimoji="1" lang="ja-JP" altLang="en-US" smtClean="0"/>
              <a:t>‹#›</a:t>
            </a:fld>
            <a:endParaRPr kumimoji="1" lang="ja-JP" altLang="en-US"/>
          </a:p>
        </p:txBody>
      </p:sp>
    </p:spTree>
    <p:extLst>
      <p:ext uri="{BB962C8B-B14F-4D97-AF65-F5344CB8AC3E}">
        <p14:creationId xmlns:p14="http://schemas.microsoft.com/office/powerpoint/2010/main" val="421918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5AA9846-B012-4F31-A443-C83E9AA70F8F}" type="datetimeFigureOut">
              <a:rPr kumimoji="1" lang="ja-JP" altLang="en-US" smtClean="0"/>
              <a:t>2021/8/5</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987A10C-3676-4889-9589-44D806893D60}"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795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99FB79-B10F-4DED-A45F-BF71F1A9961E}"/>
              </a:ext>
            </a:extLst>
          </p:cNvPr>
          <p:cNvSpPr>
            <a:spLocks noGrp="1"/>
          </p:cNvSpPr>
          <p:nvPr>
            <p:ph type="ctrTitle"/>
          </p:nvPr>
        </p:nvSpPr>
        <p:spPr/>
        <p:txBody>
          <a:bodyPr>
            <a:normAutofit/>
          </a:bodyPr>
          <a:lstStyle/>
          <a:p>
            <a:pPr algn="ctr"/>
            <a:r>
              <a:rPr kumimoji="1" lang="ja-JP" altLang="en-US" sz="7200" dirty="0"/>
              <a:t>西宮渡邉 美容医療</a:t>
            </a:r>
            <a:br>
              <a:rPr kumimoji="1" lang="en-US" altLang="ja-JP" sz="7200" dirty="0"/>
            </a:br>
            <a:r>
              <a:rPr kumimoji="1" lang="ja-JP" altLang="en-US" sz="3200" dirty="0"/>
              <a:t>マーケット・メディアミックス考察</a:t>
            </a:r>
            <a:endParaRPr kumimoji="1" lang="ja-JP" altLang="en-US" sz="7200" dirty="0"/>
          </a:p>
        </p:txBody>
      </p:sp>
      <p:sp>
        <p:nvSpPr>
          <p:cNvPr id="7" name="タイトル 1">
            <a:extLst>
              <a:ext uri="{FF2B5EF4-FFF2-40B4-BE49-F238E27FC236}">
                <a16:creationId xmlns:a16="http://schemas.microsoft.com/office/drawing/2014/main" id="{1D0353DB-4A79-4D36-9052-79F845F59ECF}"/>
              </a:ext>
            </a:extLst>
          </p:cNvPr>
          <p:cNvSpPr txBox="1">
            <a:spLocks/>
          </p:cNvSpPr>
          <p:nvPr/>
        </p:nvSpPr>
        <p:spPr>
          <a:xfrm>
            <a:off x="1223115" y="4603458"/>
            <a:ext cx="10058400" cy="1332340"/>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r>
              <a:rPr lang="ja-JP" altLang="en-US" sz="3600" dirty="0"/>
              <a:t>大阪</a:t>
            </a:r>
            <a:r>
              <a:rPr lang="en-US" altLang="ja-JP" sz="3600" dirty="0" err="1"/>
              <a:t>ge</a:t>
            </a:r>
            <a:r>
              <a:rPr lang="ja-JP" altLang="en-US" sz="3600" dirty="0"/>
              <a:t>デザイン支社　渡邉・野村</a:t>
            </a:r>
          </a:p>
        </p:txBody>
      </p:sp>
    </p:spTree>
    <p:extLst>
      <p:ext uri="{BB962C8B-B14F-4D97-AF65-F5344CB8AC3E}">
        <p14:creationId xmlns:p14="http://schemas.microsoft.com/office/powerpoint/2010/main" val="282658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キスト&#10;&#10;自動的に生成された説明">
            <a:extLst>
              <a:ext uri="{FF2B5EF4-FFF2-40B4-BE49-F238E27FC236}">
                <a16:creationId xmlns:a16="http://schemas.microsoft.com/office/drawing/2014/main" id="{70CAA6A6-9023-4231-96B4-F1679E5A1179}"/>
              </a:ext>
            </a:extLst>
          </p:cNvPr>
          <p:cNvPicPr>
            <a:picLocks noChangeAspect="1"/>
          </p:cNvPicPr>
          <p:nvPr/>
        </p:nvPicPr>
        <p:blipFill>
          <a:blip r:embed="rId2"/>
          <a:stretch>
            <a:fillRect/>
          </a:stretch>
        </p:blipFill>
        <p:spPr>
          <a:xfrm>
            <a:off x="6424116" y="1252482"/>
            <a:ext cx="3694059" cy="2156854"/>
          </a:xfrm>
          <a:prstGeom prst="rect">
            <a:avLst/>
          </a:prstGeom>
        </p:spPr>
      </p:pic>
      <p:sp>
        <p:nvSpPr>
          <p:cNvPr id="11" name="正方形/長方形 10">
            <a:extLst>
              <a:ext uri="{FF2B5EF4-FFF2-40B4-BE49-F238E27FC236}">
                <a16:creationId xmlns:a16="http://schemas.microsoft.com/office/drawing/2014/main" id="{6C2A29B0-C4E9-4811-88D8-D959BA213182}"/>
              </a:ext>
            </a:extLst>
          </p:cNvPr>
          <p:cNvSpPr/>
          <p:nvPr/>
        </p:nvSpPr>
        <p:spPr>
          <a:xfrm>
            <a:off x="414586" y="1332906"/>
            <a:ext cx="5681414" cy="3138934"/>
          </a:xfrm>
          <a:prstGeom prst="rect">
            <a:avLst/>
          </a:prstGeom>
          <a:solidFill>
            <a:schemeClr val="accent2">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8" name="タイトル 1">
            <a:extLst>
              <a:ext uri="{FF2B5EF4-FFF2-40B4-BE49-F238E27FC236}">
                <a16:creationId xmlns:a16="http://schemas.microsoft.com/office/drawing/2014/main" id="{99BBD146-541C-470A-8A05-C7F2148B54D0}"/>
              </a:ext>
            </a:extLst>
          </p:cNvPr>
          <p:cNvSpPr txBox="1">
            <a:spLocks/>
          </p:cNvSpPr>
          <p:nvPr/>
        </p:nvSpPr>
        <p:spPr>
          <a:xfrm>
            <a:off x="1047500" y="2401708"/>
            <a:ext cx="4832453" cy="406037"/>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r>
              <a:rPr lang="en-US" altLang="zh-TW" sz="20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https://www.maehama-clinic.jp/</a:t>
            </a:r>
            <a:endParaRPr lang="ja-JP" altLang="en-US" sz="20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p:txBody>
      </p:sp>
      <p:pic>
        <p:nvPicPr>
          <p:cNvPr id="13" name="図 12">
            <a:extLst>
              <a:ext uri="{FF2B5EF4-FFF2-40B4-BE49-F238E27FC236}">
                <a16:creationId xmlns:a16="http://schemas.microsoft.com/office/drawing/2014/main" id="{EE729FFD-8A51-4B34-B2A0-809510B59076}"/>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8710207">
            <a:off x="573810" y="2445846"/>
            <a:ext cx="367135" cy="367135"/>
          </a:xfrm>
          <a:prstGeom prst="rect">
            <a:avLst/>
          </a:prstGeom>
        </p:spPr>
      </p:pic>
      <p:pic>
        <p:nvPicPr>
          <p:cNvPr id="17" name="図 16">
            <a:extLst>
              <a:ext uri="{FF2B5EF4-FFF2-40B4-BE49-F238E27FC236}">
                <a16:creationId xmlns:a16="http://schemas.microsoft.com/office/drawing/2014/main" id="{42EB7406-650B-49DD-9DFC-767300C4556D}"/>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81551" y="3158236"/>
            <a:ext cx="351652" cy="351652"/>
          </a:xfrm>
          <a:prstGeom prst="rect">
            <a:avLst/>
          </a:prstGeom>
        </p:spPr>
      </p:pic>
      <p:sp>
        <p:nvSpPr>
          <p:cNvPr id="18" name="タイトル 1">
            <a:extLst>
              <a:ext uri="{FF2B5EF4-FFF2-40B4-BE49-F238E27FC236}">
                <a16:creationId xmlns:a16="http://schemas.microsoft.com/office/drawing/2014/main" id="{601F44FF-1C1C-44F3-9500-BD5004DFD062}"/>
              </a:ext>
            </a:extLst>
          </p:cNvPr>
          <p:cNvSpPr txBox="1">
            <a:spLocks/>
          </p:cNvSpPr>
          <p:nvPr/>
        </p:nvSpPr>
        <p:spPr>
          <a:xfrm>
            <a:off x="1047501" y="3103851"/>
            <a:ext cx="4743700" cy="406037"/>
          </a:xfrm>
          <a:prstGeom prst="rect">
            <a:avLst/>
          </a:prstGeom>
        </p:spPr>
        <p:txBody>
          <a:bodyPr vert="horz" lIns="91440" tIns="45720" rIns="91440" bIns="45720" rtlCol="0" anchor="ctr" anchorCtr="0">
            <a:normAutofit fontScale="92500"/>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r>
              <a:rPr lang="ja-JP" altLang="en-US"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「渡邉高記念会」 社会医療法人の傘下</a:t>
            </a:r>
          </a:p>
        </p:txBody>
      </p:sp>
      <p:sp>
        <p:nvSpPr>
          <p:cNvPr id="20" name="タイトル 1">
            <a:extLst>
              <a:ext uri="{FF2B5EF4-FFF2-40B4-BE49-F238E27FC236}">
                <a16:creationId xmlns:a16="http://schemas.microsoft.com/office/drawing/2014/main" id="{F2133FF4-0060-4F70-B1D4-1E8C4B0355BA}"/>
              </a:ext>
            </a:extLst>
          </p:cNvPr>
          <p:cNvSpPr txBox="1">
            <a:spLocks/>
          </p:cNvSpPr>
          <p:nvPr/>
        </p:nvSpPr>
        <p:spPr>
          <a:xfrm>
            <a:off x="1047500" y="1741169"/>
            <a:ext cx="4832453" cy="406037"/>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r>
              <a:rPr lang="en-US" altLang="ja-JP"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2021</a:t>
            </a:r>
            <a:r>
              <a:rPr lang="ja-JP" altLang="en-US"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年</a:t>
            </a:r>
            <a:r>
              <a:rPr lang="en-US" altLang="ja-JP"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1</a:t>
            </a:r>
            <a:r>
              <a:rPr lang="ja-JP" altLang="en-US"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月開設</a:t>
            </a:r>
          </a:p>
        </p:txBody>
      </p:sp>
      <p:pic>
        <p:nvPicPr>
          <p:cNvPr id="24" name="図 23">
            <a:extLst>
              <a:ext uri="{FF2B5EF4-FFF2-40B4-BE49-F238E27FC236}">
                <a16:creationId xmlns:a16="http://schemas.microsoft.com/office/drawing/2014/main" id="{BB5CD279-49B6-48EE-8568-64D7F3B5D09B}"/>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8093" y="1741169"/>
            <a:ext cx="351652" cy="351652"/>
          </a:xfrm>
          <a:prstGeom prst="rect">
            <a:avLst/>
          </a:prstGeom>
        </p:spPr>
      </p:pic>
      <p:sp>
        <p:nvSpPr>
          <p:cNvPr id="25" name="タイトル 1">
            <a:extLst>
              <a:ext uri="{FF2B5EF4-FFF2-40B4-BE49-F238E27FC236}">
                <a16:creationId xmlns:a16="http://schemas.microsoft.com/office/drawing/2014/main" id="{581F4B9B-6F1C-4800-AE5E-9F117310465A}"/>
              </a:ext>
            </a:extLst>
          </p:cNvPr>
          <p:cNvSpPr txBox="1">
            <a:spLocks/>
          </p:cNvSpPr>
          <p:nvPr/>
        </p:nvSpPr>
        <p:spPr>
          <a:xfrm>
            <a:off x="454373" y="5078287"/>
            <a:ext cx="11327721" cy="996944"/>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r>
              <a:rPr lang="ja-JP" altLang="en-US"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今回</a:t>
            </a:r>
            <a:r>
              <a:rPr lang="en-US" altLang="ja-JP"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HP</a:t>
            </a:r>
            <a:r>
              <a:rPr lang="ja-JP" altLang="en-US"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のフルリニューアル（大阪で初の美容医療医院 </a:t>
            </a:r>
            <a:r>
              <a:rPr lang="en-US" altLang="ja-JP"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HP</a:t>
            </a:r>
            <a:r>
              <a:rPr lang="ja-JP" altLang="en-US"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制作）受託制作となり</a:t>
            </a:r>
            <a:endParaRPr lang="en-US" altLang="ja-JP"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a:p>
            <a:pPr algn="ctr"/>
            <a:r>
              <a:rPr lang="en-US" altLang="ja-JP"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9</a:t>
            </a:r>
            <a:r>
              <a:rPr lang="ja-JP" altLang="en-US"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月頭のリリースに向けて先生と試行錯誤中</a:t>
            </a:r>
          </a:p>
        </p:txBody>
      </p:sp>
      <p:pic>
        <p:nvPicPr>
          <p:cNvPr id="29" name="図 28" descr="冷蔵庫に貼られている&#10;&#10;中程度の精度で自動的に生成された説明">
            <a:extLst>
              <a:ext uri="{FF2B5EF4-FFF2-40B4-BE49-F238E27FC236}">
                <a16:creationId xmlns:a16="http://schemas.microsoft.com/office/drawing/2014/main" id="{FF008BD7-8024-40A2-A2EB-2EF066188244}"/>
              </a:ext>
            </a:extLst>
          </p:cNvPr>
          <p:cNvPicPr>
            <a:picLocks noChangeAspect="1"/>
          </p:cNvPicPr>
          <p:nvPr/>
        </p:nvPicPr>
        <p:blipFill>
          <a:blip r:embed="rId6"/>
          <a:stretch>
            <a:fillRect/>
          </a:stretch>
        </p:blipFill>
        <p:spPr>
          <a:xfrm>
            <a:off x="7707275" y="2790297"/>
            <a:ext cx="4319864" cy="1968604"/>
          </a:xfrm>
          <a:prstGeom prst="rect">
            <a:avLst/>
          </a:prstGeom>
        </p:spPr>
      </p:pic>
      <p:sp>
        <p:nvSpPr>
          <p:cNvPr id="31" name="タイトル 1">
            <a:extLst>
              <a:ext uri="{FF2B5EF4-FFF2-40B4-BE49-F238E27FC236}">
                <a16:creationId xmlns:a16="http://schemas.microsoft.com/office/drawing/2014/main" id="{ACF95994-E007-4191-8BA6-8225142A99ED}"/>
              </a:ext>
            </a:extLst>
          </p:cNvPr>
          <p:cNvSpPr txBox="1">
            <a:spLocks/>
          </p:cNvSpPr>
          <p:nvPr/>
        </p:nvSpPr>
        <p:spPr>
          <a:xfrm>
            <a:off x="1047500" y="3787845"/>
            <a:ext cx="5033790" cy="406037"/>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r>
              <a:rPr lang="en-US" altLang="zh-TW"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http://www.n-watanabe-hosp.jp/watanabetakashi/</a:t>
            </a:r>
            <a:endParaRPr lang="ja-JP" altLang="en-US"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p:txBody>
      </p:sp>
      <p:pic>
        <p:nvPicPr>
          <p:cNvPr id="32" name="図 31">
            <a:extLst>
              <a:ext uri="{FF2B5EF4-FFF2-40B4-BE49-F238E27FC236}">
                <a16:creationId xmlns:a16="http://schemas.microsoft.com/office/drawing/2014/main" id="{CFAE5D10-F3E5-4FD9-92B6-EB5B66ADF9B7}"/>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8710207">
            <a:off x="573810" y="3799887"/>
            <a:ext cx="367135" cy="367135"/>
          </a:xfrm>
          <a:prstGeom prst="rect">
            <a:avLst/>
          </a:prstGeom>
        </p:spPr>
      </p:pic>
      <p:sp>
        <p:nvSpPr>
          <p:cNvPr id="34" name="タイトル 1">
            <a:extLst>
              <a:ext uri="{FF2B5EF4-FFF2-40B4-BE49-F238E27FC236}">
                <a16:creationId xmlns:a16="http://schemas.microsoft.com/office/drawing/2014/main" id="{ED4A3B20-BB47-43B1-95B5-780DDBA9DB9A}"/>
              </a:ext>
            </a:extLst>
          </p:cNvPr>
          <p:cNvSpPr txBox="1">
            <a:spLocks/>
          </p:cNvSpPr>
          <p:nvPr/>
        </p:nvSpPr>
        <p:spPr>
          <a:xfrm>
            <a:off x="293286" y="143370"/>
            <a:ext cx="11649896" cy="895738"/>
          </a:xfrm>
          <a:prstGeom prst="rect">
            <a:avLst/>
          </a:prstGeom>
          <a:solidFill>
            <a:schemeClr val="accent5">
              <a:lumMod val="20000"/>
              <a:lumOff val="80000"/>
            </a:schemeClr>
          </a:solidFill>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r>
              <a:rPr lang="zh-TW" altLang="en-US" sz="4400" dirty="0">
                <a:solidFill>
                  <a:srgbClr val="596A85"/>
                </a:solidFill>
                <a:latin typeface="MS UI Gothic" panose="020B0600070205080204" pitchFamily="50" charset="-128"/>
                <a:ea typeface="MS UI Gothic" panose="020B0600070205080204" pitchFamily="50" charset="-128"/>
                <a:cs typeface="Arial" panose="020B0604020202020204" pitchFamily="34" charset="0"/>
              </a:rPr>
              <a:t>西宮渡邉辺美容医療</a:t>
            </a:r>
            <a:r>
              <a:rPr lang="ja-JP" altLang="en-US" sz="4400" dirty="0">
                <a:solidFill>
                  <a:srgbClr val="596A85"/>
                </a:solidFill>
                <a:latin typeface="MS UI Gothic" panose="020B0600070205080204" pitchFamily="50" charset="-128"/>
                <a:ea typeface="MS UI Gothic" panose="020B0600070205080204" pitchFamily="50" charset="-128"/>
                <a:cs typeface="Arial" panose="020B0604020202020204" pitchFamily="34" charset="0"/>
              </a:rPr>
              <a:t> 紹介</a:t>
            </a:r>
          </a:p>
        </p:txBody>
      </p:sp>
    </p:spTree>
    <p:extLst>
      <p:ext uri="{BB962C8B-B14F-4D97-AF65-F5344CB8AC3E}">
        <p14:creationId xmlns:p14="http://schemas.microsoft.com/office/powerpoint/2010/main" val="211116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C2A29B0-C4E9-4811-88D8-D959BA213182}"/>
              </a:ext>
            </a:extLst>
          </p:cNvPr>
          <p:cNvSpPr/>
          <p:nvPr/>
        </p:nvSpPr>
        <p:spPr>
          <a:xfrm>
            <a:off x="414586" y="2687216"/>
            <a:ext cx="11052736" cy="3268192"/>
          </a:xfrm>
          <a:prstGeom prst="rect">
            <a:avLst/>
          </a:prstGeom>
          <a:solidFill>
            <a:schemeClr val="accent2">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5" name="タイトル 1">
            <a:extLst>
              <a:ext uri="{FF2B5EF4-FFF2-40B4-BE49-F238E27FC236}">
                <a16:creationId xmlns:a16="http://schemas.microsoft.com/office/drawing/2014/main" id="{581F4B9B-6F1C-4800-AE5E-9F117310465A}"/>
              </a:ext>
            </a:extLst>
          </p:cNvPr>
          <p:cNvSpPr txBox="1">
            <a:spLocks/>
          </p:cNvSpPr>
          <p:nvPr/>
        </p:nvSpPr>
        <p:spPr>
          <a:xfrm>
            <a:off x="894807" y="1110161"/>
            <a:ext cx="11327721" cy="996944"/>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r>
              <a:rPr lang="ja-JP" altLang="en-US" sz="24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西宮渡邉グループには介護部門、保育部門もあり、メディア部門の拡大分野にマッチ</a:t>
            </a:r>
          </a:p>
        </p:txBody>
      </p:sp>
      <p:pic>
        <p:nvPicPr>
          <p:cNvPr id="5" name="図 4" descr="タイムライン&#10;&#10;自動的に生成された説明">
            <a:extLst>
              <a:ext uri="{FF2B5EF4-FFF2-40B4-BE49-F238E27FC236}">
                <a16:creationId xmlns:a16="http://schemas.microsoft.com/office/drawing/2014/main" id="{F3CE9BA0-7BC4-417F-9CDD-63A5D5A98C24}"/>
              </a:ext>
            </a:extLst>
          </p:cNvPr>
          <p:cNvPicPr>
            <a:picLocks noChangeAspect="1"/>
          </p:cNvPicPr>
          <p:nvPr/>
        </p:nvPicPr>
        <p:blipFill>
          <a:blip r:embed="rId2"/>
          <a:stretch>
            <a:fillRect/>
          </a:stretch>
        </p:blipFill>
        <p:spPr>
          <a:xfrm>
            <a:off x="6184673" y="2178158"/>
            <a:ext cx="5184478" cy="3665688"/>
          </a:xfrm>
          <a:prstGeom prst="rect">
            <a:avLst/>
          </a:prstGeom>
        </p:spPr>
      </p:pic>
      <p:grpSp>
        <p:nvGrpSpPr>
          <p:cNvPr id="7" name="グループ化 6">
            <a:extLst>
              <a:ext uri="{FF2B5EF4-FFF2-40B4-BE49-F238E27FC236}">
                <a16:creationId xmlns:a16="http://schemas.microsoft.com/office/drawing/2014/main" id="{E345A757-CF83-4AFE-8F61-877964302C2A}"/>
              </a:ext>
            </a:extLst>
          </p:cNvPr>
          <p:cNvGrpSpPr/>
          <p:nvPr/>
        </p:nvGrpSpPr>
        <p:grpSpPr>
          <a:xfrm>
            <a:off x="599772" y="2970712"/>
            <a:ext cx="5407557" cy="2579902"/>
            <a:chOff x="599772" y="3125541"/>
            <a:chExt cx="5407557" cy="2579902"/>
          </a:xfrm>
        </p:grpSpPr>
        <p:sp>
          <p:nvSpPr>
            <p:cNvPr id="8" name="タイトル 1">
              <a:extLst>
                <a:ext uri="{FF2B5EF4-FFF2-40B4-BE49-F238E27FC236}">
                  <a16:creationId xmlns:a16="http://schemas.microsoft.com/office/drawing/2014/main" id="{99BBD146-541C-470A-8A05-C7F2148B54D0}"/>
                </a:ext>
              </a:extLst>
            </p:cNvPr>
            <p:cNvSpPr txBox="1">
              <a:spLocks/>
            </p:cNvSpPr>
            <p:nvPr/>
          </p:nvSpPr>
          <p:spPr>
            <a:xfrm>
              <a:off x="958747" y="3885276"/>
              <a:ext cx="4832453" cy="406037"/>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r>
                <a:rPr lang="ja-JP" altLang="en-US" sz="20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介護部門・保育部門</a:t>
              </a:r>
            </a:p>
          </p:txBody>
        </p:sp>
        <p:sp>
          <p:nvSpPr>
            <p:cNvPr id="18" name="タイトル 1">
              <a:extLst>
                <a:ext uri="{FF2B5EF4-FFF2-40B4-BE49-F238E27FC236}">
                  <a16:creationId xmlns:a16="http://schemas.microsoft.com/office/drawing/2014/main" id="{601F44FF-1C1C-44F3-9500-BD5004DFD062}"/>
                </a:ext>
              </a:extLst>
            </p:cNvPr>
            <p:cNvSpPr txBox="1">
              <a:spLocks/>
            </p:cNvSpPr>
            <p:nvPr/>
          </p:nvSpPr>
          <p:spPr>
            <a:xfrm>
              <a:off x="945546" y="4587419"/>
              <a:ext cx="4743700" cy="406037"/>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r>
                <a:rPr lang="ja-JP" altLang="en-US" sz="20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今後の拡販目標分野にマッチ</a:t>
              </a:r>
              <a:endParaRPr lang="en-US" altLang="ja-JP" sz="20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p:txBody>
        </p:sp>
        <p:sp>
          <p:nvSpPr>
            <p:cNvPr id="20" name="タイトル 1">
              <a:extLst>
                <a:ext uri="{FF2B5EF4-FFF2-40B4-BE49-F238E27FC236}">
                  <a16:creationId xmlns:a16="http://schemas.microsoft.com/office/drawing/2014/main" id="{F2133FF4-0060-4F70-B1D4-1E8C4B0355BA}"/>
                </a:ext>
              </a:extLst>
            </p:cNvPr>
            <p:cNvSpPr txBox="1">
              <a:spLocks/>
            </p:cNvSpPr>
            <p:nvPr/>
          </p:nvSpPr>
          <p:spPr>
            <a:xfrm>
              <a:off x="958748" y="3125541"/>
              <a:ext cx="4832453" cy="406037"/>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r>
                <a:rPr lang="ja-JP" altLang="en-US" sz="20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アンチエイジング</a:t>
              </a:r>
            </a:p>
          </p:txBody>
        </p:sp>
        <p:sp>
          <p:nvSpPr>
            <p:cNvPr id="31" name="タイトル 1">
              <a:extLst>
                <a:ext uri="{FF2B5EF4-FFF2-40B4-BE49-F238E27FC236}">
                  <a16:creationId xmlns:a16="http://schemas.microsoft.com/office/drawing/2014/main" id="{ACF95994-E007-4191-8BA6-8225142A99ED}"/>
                </a:ext>
              </a:extLst>
            </p:cNvPr>
            <p:cNvSpPr txBox="1">
              <a:spLocks/>
            </p:cNvSpPr>
            <p:nvPr/>
          </p:nvSpPr>
          <p:spPr>
            <a:xfrm>
              <a:off x="973539" y="5299406"/>
              <a:ext cx="5033790" cy="406037"/>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r>
                <a:rPr lang="ja-JP" altLang="en-US" sz="20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制作～広告までワンストップで顧客アプローチ</a:t>
              </a:r>
            </a:p>
          </p:txBody>
        </p:sp>
        <p:pic>
          <p:nvPicPr>
            <p:cNvPr id="3" name="図 2">
              <a:extLst>
                <a:ext uri="{FF2B5EF4-FFF2-40B4-BE49-F238E27FC236}">
                  <a16:creationId xmlns:a16="http://schemas.microsoft.com/office/drawing/2014/main" id="{55FC2557-0BFE-462E-9BD8-868EBD0E5F5C}"/>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9772" y="3180844"/>
              <a:ext cx="299119" cy="299119"/>
            </a:xfrm>
            <a:prstGeom prst="rect">
              <a:avLst/>
            </a:prstGeom>
          </p:spPr>
        </p:pic>
        <p:pic>
          <p:nvPicPr>
            <p:cNvPr id="19" name="図 18">
              <a:extLst>
                <a:ext uri="{FF2B5EF4-FFF2-40B4-BE49-F238E27FC236}">
                  <a16:creationId xmlns:a16="http://schemas.microsoft.com/office/drawing/2014/main" id="{4C480E8C-4F15-45D1-9A76-1C2F4D4E54D2}"/>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9772" y="3919984"/>
              <a:ext cx="299119" cy="299119"/>
            </a:xfrm>
            <a:prstGeom prst="rect">
              <a:avLst/>
            </a:prstGeom>
          </p:spPr>
        </p:pic>
        <p:pic>
          <p:nvPicPr>
            <p:cNvPr id="21" name="図 20">
              <a:extLst>
                <a:ext uri="{FF2B5EF4-FFF2-40B4-BE49-F238E27FC236}">
                  <a16:creationId xmlns:a16="http://schemas.microsoft.com/office/drawing/2014/main" id="{55D3B2C8-ACEB-4817-9287-E446AB5DC475}"/>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9772" y="4651504"/>
              <a:ext cx="299119" cy="299119"/>
            </a:xfrm>
            <a:prstGeom prst="rect">
              <a:avLst/>
            </a:prstGeom>
          </p:spPr>
        </p:pic>
        <p:pic>
          <p:nvPicPr>
            <p:cNvPr id="22" name="図 21">
              <a:extLst>
                <a:ext uri="{FF2B5EF4-FFF2-40B4-BE49-F238E27FC236}">
                  <a16:creationId xmlns:a16="http://schemas.microsoft.com/office/drawing/2014/main" id="{5AB28E9C-9ABF-40D9-83D0-59146C9790A3}"/>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9772" y="5352544"/>
              <a:ext cx="299119" cy="299119"/>
            </a:xfrm>
            <a:prstGeom prst="rect">
              <a:avLst/>
            </a:prstGeom>
          </p:spPr>
        </p:pic>
      </p:grpSp>
      <p:sp>
        <p:nvSpPr>
          <p:cNvPr id="9" name="正方形/長方形 8">
            <a:extLst>
              <a:ext uri="{FF2B5EF4-FFF2-40B4-BE49-F238E27FC236}">
                <a16:creationId xmlns:a16="http://schemas.microsoft.com/office/drawing/2014/main" id="{55CF69F7-88C1-44F5-8413-B35CCCABA8CE}"/>
              </a:ext>
            </a:extLst>
          </p:cNvPr>
          <p:cNvSpPr/>
          <p:nvPr/>
        </p:nvSpPr>
        <p:spPr>
          <a:xfrm>
            <a:off x="6307493" y="3026015"/>
            <a:ext cx="5061657" cy="1038259"/>
          </a:xfrm>
          <a:prstGeom prst="rect">
            <a:avLst/>
          </a:prstGeom>
          <a:solidFill>
            <a:srgbClr val="FF6699">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bg1"/>
                </a:solidFill>
              </a:rPr>
              <a:t>ここがマッチ</a:t>
            </a:r>
          </a:p>
        </p:txBody>
      </p:sp>
      <p:sp>
        <p:nvSpPr>
          <p:cNvPr id="28" name="タイトル 1">
            <a:extLst>
              <a:ext uri="{FF2B5EF4-FFF2-40B4-BE49-F238E27FC236}">
                <a16:creationId xmlns:a16="http://schemas.microsoft.com/office/drawing/2014/main" id="{0BD5521F-4496-4F45-B336-310D9448F292}"/>
              </a:ext>
            </a:extLst>
          </p:cNvPr>
          <p:cNvSpPr txBox="1">
            <a:spLocks/>
          </p:cNvSpPr>
          <p:nvPr/>
        </p:nvSpPr>
        <p:spPr>
          <a:xfrm>
            <a:off x="293286" y="143370"/>
            <a:ext cx="11649896" cy="895738"/>
          </a:xfrm>
          <a:prstGeom prst="rect">
            <a:avLst/>
          </a:prstGeom>
          <a:solidFill>
            <a:schemeClr val="accent5">
              <a:lumMod val="20000"/>
              <a:lumOff val="80000"/>
            </a:schemeClr>
          </a:solidFill>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r>
              <a:rPr lang="ja-JP" altLang="en-US" sz="4400" dirty="0">
                <a:solidFill>
                  <a:srgbClr val="596A85"/>
                </a:solidFill>
                <a:latin typeface="MS UI Gothic" panose="020B0600070205080204" pitchFamily="50" charset="-128"/>
                <a:ea typeface="MS UI Gothic" panose="020B0600070205080204" pitchFamily="50" charset="-128"/>
                <a:cs typeface="Arial" panose="020B0604020202020204" pitchFamily="34" charset="0"/>
              </a:rPr>
              <a:t>ご相談させていいただいた経緯</a:t>
            </a:r>
          </a:p>
        </p:txBody>
      </p:sp>
    </p:spTree>
    <p:extLst>
      <p:ext uri="{BB962C8B-B14F-4D97-AF65-F5344CB8AC3E}">
        <p14:creationId xmlns:p14="http://schemas.microsoft.com/office/powerpoint/2010/main" val="152256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C2A29B0-C4E9-4811-88D8-D959BA213182}"/>
              </a:ext>
            </a:extLst>
          </p:cNvPr>
          <p:cNvSpPr/>
          <p:nvPr/>
        </p:nvSpPr>
        <p:spPr>
          <a:xfrm>
            <a:off x="274626" y="2787736"/>
            <a:ext cx="2785814" cy="589014"/>
          </a:xfrm>
          <a:prstGeom prst="rect">
            <a:avLst/>
          </a:prstGeom>
          <a:solidFill>
            <a:schemeClr val="accent2">
              <a:alpha val="49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5" name="タイトル 1">
            <a:extLst>
              <a:ext uri="{FF2B5EF4-FFF2-40B4-BE49-F238E27FC236}">
                <a16:creationId xmlns:a16="http://schemas.microsoft.com/office/drawing/2014/main" id="{581F4B9B-6F1C-4800-AE5E-9F117310465A}"/>
              </a:ext>
            </a:extLst>
          </p:cNvPr>
          <p:cNvSpPr txBox="1">
            <a:spLocks/>
          </p:cNvSpPr>
          <p:nvPr/>
        </p:nvSpPr>
        <p:spPr>
          <a:xfrm>
            <a:off x="894807" y="1110161"/>
            <a:ext cx="10572515" cy="1371782"/>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西宮渡邉辺美容医療は、</a:t>
            </a:r>
            <a:r>
              <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2021</a:t>
            </a: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年</a:t>
            </a:r>
            <a:r>
              <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1</a:t>
            </a: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月に開設されたばかりで認知度が低い・立地懸念等があり患者集客に奔走中</a:t>
            </a:r>
          </a:p>
          <a:p>
            <a:pPr algn="ct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a:p>
            <a:pPr algn="ctr"/>
            <a:r>
              <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Instagram</a:t>
            </a: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は日々更新いただいており、フォロワーは微増中（月</a:t>
            </a:r>
            <a:r>
              <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20</a:t>
            </a: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名ほど増加中）</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p:txBody>
      </p:sp>
      <p:sp>
        <p:nvSpPr>
          <p:cNvPr id="20" name="タイトル 1">
            <a:extLst>
              <a:ext uri="{FF2B5EF4-FFF2-40B4-BE49-F238E27FC236}">
                <a16:creationId xmlns:a16="http://schemas.microsoft.com/office/drawing/2014/main" id="{F2133FF4-0060-4F70-B1D4-1E8C4B0355BA}"/>
              </a:ext>
            </a:extLst>
          </p:cNvPr>
          <p:cNvSpPr txBox="1">
            <a:spLocks/>
          </p:cNvSpPr>
          <p:nvPr/>
        </p:nvSpPr>
        <p:spPr>
          <a:xfrm>
            <a:off x="865443" y="2886739"/>
            <a:ext cx="2083032" cy="406037"/>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r>
              <a:rPr lang="ja-JP" altLang="en-US" sz="20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患者が集まらない</a:t>
            </a:r>
          </a:p>
        </p:txBody>
      </p:sp>
      <p:pic>
        <p:nvPicPr>
          <p:cNvPr id="3" name="図 2">
            <a:extLst>
              <a:ext uri="{FF2B5EF4-FFF2-40B4-BE49-F238E27FC236}">
                <a16:creationId xmlns:a16="http://schemas.microsoft.com/office/drawing/2014/main" id="{55FC2557-0BFE-462E-9BD8-868EBD0E5F5C}"/>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06466" y="2942042"/>
            <a:ext cx="299119" cy="299119"/>
          </a:xfrm>
          <a:prstGeom prst="rect">
            <a:avLst/>
          </a:prstGeom>
        </p:spPr>
      </p:pic>
      <p:sp>
        <p:nvSpPr>
          <p:cNvPr id="24" name="正方形/長方形 23">
            <a:extLst>
              <a:ext uri="{FF2B5EF4-FFF2-40B4-BE49-F238E27FC236}">
                <a16:creationId xmlns:a16="http://schemas.microsoft.com/office/drawing/2014/main" id="{3794C859-8BBF-450F-8A0E-41703BE44F0D}"/>
              </a:ext>
            </a:extLst>
          </p:cNvPr>
          <p:cNvSpPr/>
          <p:nvPr/>
        </p:nvSpPr>
        <p:spPr>
          <a:xfrm>
            <a:off x="274626" y="3376750"/>
            <a:ext cx="2785814" cy="2669487"/>
          </a:xfrm>
          <a:prstGeom prst="rect">
            <a:avLst/>
          </a:prstGeom>
          <a:solidFill>
            <a:schemeClr val="accent2">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6" name="タイトル 1">
            <a:extLst>
              <a:ext uri="{FF2B5EF4-FFF2-40B4-BE49-F238E27FC236}">
                <a16:creationId xmlns:a16="http://schemas.microsoft.com/office/drawing/2014/main" id="{8A049469-C4B1-4184-B69A-08ED66B3F7CC}"/>
              </a:ext>
            </a:extLst>
          </p:cNvPr>
          <p:cNvSpPr txBox="1">
            <a:spLocks/>
          </p:cNvSpPr>
          <p:nvPr/>
        </p:nvSpPr>
        <p:spPr>
          <a:xfrm>
            <a:off x="357173" y="3376750"/>
            <a:ext cx="2647281" cy="2320277"/>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00000"/>
              </a:lnSpc>
            </a:pPr>
            <a:r>
              <a:rPr lang="ja-JP" altLang="en-US" sz="1400" dirty="0">
                <a:solidFill>
                  <a:schemeClr val="accent4">
                    <a:lumMod val="75000"/>
                  </a:schemeClr>
                </a:solidFill>
                <a:latin typeface="+mj-ea"/>
                <a:cs typeface="Arial" panose="020B0604020202020204" pitchFamily="34" charset="0"/>
              </a:rPr>
              <a:t>認知度が低く、立地懸念（バス便、駅が遠い）があり患者様が集まらない。</a:t>
            </a:r>
            <a:endParaRPr lang="en-US" altLang="ja-JP" sz="1400" dirty="0">
              <a:solidFill>
                <a:schemeClr val="accent4">
                  <a:lumMod val="75000"/>
                </a:schemeClr>
              </a:solidFill>
              <a:latin typeface="+mj-ea"/>
              <a:cs typeface="Arial" panose="020B0604020202020204" pitchFamily="34" charset="0"/>
            </a:endParaRPr>
          </a:p>
          <a:p>
            <a:pPr>
              <a:lnSpc>
                <a:spcPct val="100000"/>
              </a:lnSpc>
            </a:pPr>
            <a:r>
              <a:rPr lang="ja-JP" altLang="en-US" sz="1400" dirty="0">
                <a:solidFill>
                  <a:schemeClr val="accent4">
                    <a:lumMod val="75000"/>
                  </a:schemeClr>
                </a:solidFill>
                <a:latin typeface="+mj-ea"/>
                <a:cs typeface="Arial" panose="020B0604020202020204" pitchFamily="34" charset="0"/>
              </a:rPr>
              <a:t>（駐車場は無料で常設、比較的車通りの多い路面に隣接。隣が大手スーパーですが、</a:t>
            </a:r>
          </a:p>
          <a:p>
            <a:pPr>
              <a:lnSpc>
                <a:spcPct val="100000"/>
              </a:lnSpc>
            </a:pPr>
            <a:r>
              <a:rPr lang="ja-JP" altLang="en-US" sz="1400" dirty="0">
                <a:solidFill>
                  <a:schemeClr val="accent4">
                    <a:lumMod val="75000"/>
                  </a:schemeClr>
                </a:solidFill>
                <a:latin typeface="+mj-ea"/>
                <a:cs typeface="Arial" panose="020B0604020202020204" pitchFamily="34" charset="0"/>
              </a:rPr>
              <a:t>外観が介護施設の看板となり目視では見つけ辛い印象）</a:t>
            </a:r>
          </a:p>
        </p:txBody>
      </p:sp>
      <p:sp>
        <p:nvSpPr>
          <p:cNvPr id="32" name="正方形/長方形 31">
            <a:extLst>
              <a:ext uri="{FF2B5EF4-FFF2-40B4-BE49-F238E27FC236}">
                <a16:creationId xmlns:a16="http://schemas.microsoft.com/office/drawing/2014/main" id="{31EF6459-2902-496C-A9D8-80271AFB93FD}"/>
              </a:ext>
            </a:extLst>
          </p:cNvPr>
          <p:cNvSpPr/>
          <p:nvPr/>
        </p:nvSpPr>
        <p:spPr>
          <a:xfrm>
            <a:off x="3223099" y="2787736"/>
            <a:ext cx="2785814" cy="589014"/>
          </a:xfrm>
          <a:prstGeom prst="rect">
            <a:avLst/>
          </a:prstGeom>
          <a:solidFill>
            <a:schemeClr val="accent2">
              <a:alpha val="49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33" name="タイトル 1">
            <a:extLst>
              <a:ext uri="{FF2B5EF4-FFF2-40B4-BE49-F238E27FC236}">
                <a16:creationId xmlns:a16="http://schemas.microsoft.com/office/drawing/2014/main" id="{E5FC2E11-E6A8-420C-A7C3-03B66D2ED21A}"/>
              </a:ext>
            </a:extLst>
          </p:cNvPr>
          <p:cNvSpPr txBox="1">
            <a:spLocks/>
          </p:cNvSpPr>
          <p:nvPr/>
        </p:nvSpPr>
        <p:spPr>
          <a:xfrm>
            <a:off x="3813916" y="2886739"/>
            <a:ext cx="2083032" cy="406037"/>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r>
              <a:rPr lang="ja-JP" altLang="en-US" sz="20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価格が高い</a:t>
            </a:r>
          </a:p>
        </p:txBody>
      </p:sp>
      <p:pic>
        <p:nvPicPr>
          <p:cNvPr id="34" name="図 33">
            <a:extLst>
              <a:ext uri="{FF2B5EF4-FFF2-40B4-BE49-F238E27FC236}">
                <a16:creationId xmlns:a16="http://schemas.microsoft.com/office/drawing/2014/main" id="{E9F14E10-D1E5-41DC-A770-3E489C0155F9}"/>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54939" y="2942042"/>
            <a:ext cx="299119" cy="299119"/>
          </a:xfrm>
          <a:prstGeom prst="rect">
            <a:avLst/>
          </a:prstGeom>
        </p:spPr>
      </p:pic>
      <p:sp>
        <p:nvSpPr>
          <p:cNvPr id="35" name="正方形/長方形 34">
            <a:extLst>
              <a:ext uri="{FF2B5EF4-FFF2-40B4-BE49-F238E27FC236}">
                <a16:creationId xmlns:a16="http://schemas.microsoft.com/office/drawing/2014/main" id="{2C632823-0DE9-48B4-BEAD-E106FF13100E}"/>
              </a:ext>
            </a:extLst>
          </p:cNvPr>
          <p:cNvSpPr/>
          <p:nvPr/>
        </p:nvSpPr>
        <p:spPr>
          <a:xfrm>
            <a:off x="3223099" y="3376750"/>
            <a:ext cx="2785814" cy="2669487"/>
          </a:xfrm>
          <a:prstGeom prst="rect">
            <a:avLst/>
          </a:prstGeom>
          <a:solidFill>
            <a:schemeClr val="accent2">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36" name="タイトル 1">
            <a:extLst>
              <a:ext uri="{FF2B5EF4-FFF2-40B4-BE49-F238E27FC236}">
                <a16:creationId xmlns:a16="http://schemas.microsoft.com/office/drawing/2014/main" id="{0942979E-53D0-482F-A5D4-CB57A3C74165}"/>
              </a:ext>
            </a:extLst>
          </p:cNvPr>
          <p:cNvSpPr txBox="1">
            <a:spLocks/>
          </p:cNvSpPr>
          <p:nvPr/>
        </p:nvSpPr>
        <p:spPr>
          <a:xfrm>
            <a:off x="3296315" y="3455478"/>
            <a:ext cx="2647281" cy="2320277"/>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00000"/>
              </a:lnSpc>
            </a:pPr>
            <a:r>
              <a:rPr lang="ja-JP" altLang="en-US" sz="1400" dirty="0">
                <a:solidFill>
                  <a:schemeClr val="accent4">
                    <a:lumMod val="75000"/>
                  </a:schemeClr>
                </a:solidFill>
                <a:latin typeface="+mj-ea"/>
                <a:cs typeface="Arial" panose="020B0604020202020204" pitchFamily="34" charset="0"/>
              </a:rPr>
              <a:t>テストレーザーにも費用がかかり、医療脱毛など大手チェーンと比較すると</a:t>
            </a:r>
            <a:r>
              <a:rPr lang="en-US" altLang="ja-JP" sz="1400" dirty="0">
                <a:solidFill>
                  <a:schemeClr val="accent4">
                    <a:lumMod val="75000"/>
                  </a:schemeClr>
                </a:solidFill>
                <a:latin typeface="+mj-ea"/>
                <a:cs typeface="Arial" panose="020B0604020202020204" pitchFamily="34" charset="0"/>
              </a:rPr>
              <a:t>5</a:t>
            </a:r>
            <a:r>
              <a:rPr lang="ja-JP" altLang="en-US" sz="1400" dirty="0">
                <a:solidFill>
                  <a:schemeClr val="accent4">
                    <a:lumMod val="75000"/>
                  </a:schemeClr>
                </a:solidFill>
                <a:latin typeface="+mj-ea"/>
                <a:cs typeface="Arial" panose="020B0604020202020204" pitchFamily="34" charset="0"/>
              </a:rPr>
              <a:t>回コースで</a:t>
            </a:r>
            <a:r>
              <a:rPr lang="en-US" altLang="ja-JP" sz="1400" dirty="0">
                <a:solidFill>
                  <a:schemeClr val="accent4">
                    <a:lumMod val="75000"/>
                  </a:schemeClr>
                </a:solidFill>
                <a:latin typeface="+mj-ea"/>
                <a:cs typeface="Arial" panose="020B0604020202020204" pitchFamily="34" charset="0"/>
              </a:rPr>
              <a:t>4</a:t>
            </a:r>
            <a:r>
              <a:rPr lang="ja-JP" altLang="en-US" sz="1400" dirty="0">
                <a:solidFill>
                  <a:schemeClr val="accent4">
                    <a:lumMod val="75000"/>
                  </a:schemeClr>
                </a:solidFill>
                <a:latin typeface="+mj-ea"/>
                <a:cs typeface="Arial" panose="020B0604020202020204" pitchFamily="34" charset="0"/>
              </a:rPr>
              <a:t>万強ほどの価格差がある</a:t>
            </a:r>
            <a:endParaRPr lang="en-US" altLang="ja-JP" sz="1400" dirty="0">
              <a:solidFill>
                <a:schemeClr val="accent4">
                  <a:lumMod val="75000"/>
                </a:schemeClr>
              </a:solidFill>
              <a:latin typeface="+mj-ea"/>
              <a:cs typeface="Arial" panose="020B0604020202020204" pitchFamily="34" charset="0"/>
            </a:endParaRPr>
          </a:p>
          <a:p>
            <a:pPr>
              <a:lnSpc>
                <a:spcPct val="100000"/>
              </a:lnSpc>
            </a:pPr>
            <a:endParaRPr lang="en-US" altLang="ja-JP" sz="1400" dirty="0">
              <a:solidFill>
                <a:schemeClr val="accent4">
                  <a:lumMod val="75000"/>
                </a:schemeClr>
              </a:solidFill>
              <a:latin typeface="+mj-ea"/>
              <a:cs typeface="Arial" panose="020B0604020202020204" pitchFamily="34" charset="0"/>
            </a:endParaRPr>
          </a:p>
          <a:p>
            <a:pPr>
              <a:lnSpc>
                <a:spcPct val="100000"/>
              </a:lnSpc>
            </a:pPr>
            <a:r>
              <a:rPr lang="ja-JP" altLang="en-US" sz="1400" dirty="0">
                <a:solidFill>
                  <a:schemeClr val="accent4">
                    <a:lumMod val="75000"/>
                  </a:schemeClr>
                </a:solidFill>
                <a:latin typeface="+mj-ea"/>
                <a:cs typeface="Arial" panose="020B0604020202020204" pitchFamily="34" charset="0"/>
              </a:rPr>
              <a:t>保険適用というワードが</a:t>
            </a:r>
            <a:r>
              <a:rPr lang="en-US" altLang="ja-JP" sz="1400" dirty="0">
                <a:solidFill>
                  <a:schemeClr val="accent4">
                    <a:lumMod val="75000"/>
                  </a:schemeClr>
                </a:solidFill>
                <a:latin typeface="+mj-ea"/>
                <a:cs typeface="Arial" panose="020B0604020202020204" pitchFamily="34" charset="0"/>
              </a:rPr>
              <a:t>SEO</a:t>
            </a:r>
            <a:r>
              <a:rPr lang="ja-JP" altLang="en-US" sz="1400" dirty="0">
                <a:solidFill>
                  <a:schemeClr val="accent4">
                    <a:lumMod val="75000"/>
                  </a:schemeClr>
                </a:solidFill>
                <a:latin typeface="+mj-ea"/>
                <a:cs typeface="Arial" panose="020B0604020202020204" pitchFamily="34" charset="0"/>
              </a:rPr>
              <a:t>で列挙される美容医療業界で価格志向ユーザーの取入れが困難</a:t>
            </a:r>
            <a:endParaRPr lang="en-US" altLang="ja-JP" sz="1400" dirty="0">
              <a:solidFill>
                <a:schemeClr val="accent4">
                  <a:lumMod val="75000"/>
                </a:schemeClr>
              </a:solidFill>
              <a:latin typeface="+mj-ea"/>
              <a:cs typeface="Arial" panose="020B0604020202020204" pitchFamily="34" charset="0"/>
            </a:endParaRPr>
          </a:p>
          <a:p>
            <a:pPr>
              <a:lnSpc>
                <a:spcPct val="100000"/>
              </a:lnSpc>
            </a:pPr>
            <a:r>
              <a:rPr lang="en-US" altLang="ja-JP" sz="1400" dirty="0">
                <a:solidFill>
                  <a:schemeClr val="accent4">
                    <a:lumMod val="75000"/>
                  </a:schemeClr>
                </a:solidFill>
                <a:latin typeface="+mj-ea"/>
                <a:cs typeface="Arial" panose="020B0604020202020204" pitchFamily="34" charset="0"/>
              </a:rPr>
              <a:t>※</a:t>
            </a:r>
            <a:r>
              <a:rPr lang="ja-JP" altLang="en-US" sz="1400" dirty="0">
                <a:solidFill>
                  <a:schemeClr val="accent4">
                    <a:lumMod val="75000"/>
                  </a:schemeClr>
                </a:solidFill>
                <a:latin typeface="+mj-ea"/>
                <a:cs typeface="Arial" panose="020B0604020202020204" pitchFamily="34" charset="0"/>
              </a:rPr>
              <a:t>次頁で説明</a:t>
            </a:r>
          </a:p>
        </p:txBody>
      </p:sp>
      <p:sp>
        <p:nvSpPr>
          <p:cNvPr id="37" name="正方形/長方形 36">
            <a:extLst>
              <a:ext uri="{FF2B5EF4-FFF2-40B4-BE49-F238E27FC236}">
                <a16:creationId xmlns:a16="http://schemas.microsoft.com/office/drawing/2014/main" id="{2DAE832A-6549-4A29-AADF-B21A379AAD7B}"/>
              </a:ext>
            </a:extLst>
          </p:cNvPr>
          <p:cNvSpPr/>
          <p:nvPr/>
        </p:nvSpPr>
        <p:spPr>
          <a:xfrm>
            <a:off x="6199564" y="2787736"/>
            <a:ext cx="2785814" cy="589014"/>
          </a:xfrm>
          <a:prstGeom prst="rect">
            <a:avLst/>
          </a:prstGeom>
          <a:solidFill>
            <a:schemeClr val="accent2">
              <a:alpha val="49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38" name="タイトル 1">
            <a:extLst>
              <a:ext uri="{FF2B5EF4-FFF2-40B4-BE49-F238E27FC236}">
                <a16:creationId xmlns:a16="http://schemas.microsoft.com/office/drawing/2014/main" id="{44A2D45B-79A7-4C09-BD9C-FC33749BF31D}"/>
              </a:ext>
            </a:extLst>
          </p:cNvPr>
          <p:cNvSpPr txBox="1">
            <a:spLocks/>
          </p:cNvSpPr>
          <p:nvPr/>
        </p:nvSpPr>
        <p:spPr>
          <a:xfrm>
            <a:off x="6790381" y="2886739"/>
            <a:ext cx="2083032" cy="406037"/>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r>
              <a:rPr lang="ja-JP" altLang="en-US" sz="20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先生の引きが弱い</a:t>
            </a:r>
          </a:p>
        </p:txBody>
      </p:sp>
      <p:pic>
        <p:nvPicPr>
          <p:cNvPr id="39" name="図 38">
            <a:extLst>
              <a:ext uri="{FF2B5EF4-FFF2-40B4-BE49-F238E27FC236}">
                <a16:creationId xmlns:a16="http://schemas.microsoft.com/office/drawing/2014/main" id="{CB169765-EAE1-46DC-86EA-405A44135160}"/>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31404" y="2942042"/>
            <a:ext cx="299119" cy="299119"/>
          </a:xfrm>
          <a:prstGeom prst="rect">
            <a:avLst/>
          </a:prstGeom>
        </p:spPr>
      </p:pic>
      <p:sp>
        <p:nvSpPr>
          <p:cNvPr id="40" name="正方形/長方形 39">
            <a:extLst>
              <a:ext uri="{FF2B5EF4-FFF2-40B4-BE49-F238E27FC236}">
                <a16:creationId xmlns:a16="http://schemas.microsoft.com/office/drawing/2014/main" id="{1965FE1E-8FD3-4401-BA1B-B99ACA8AD014}"/>
              </a:ext>
            </a:extLst>
          </p:cNvPr>
          <p:cNvSpPr/>
          <p:nvPr/>
        </p:nvSpPr>
        <p:spPr>
          <a:xfrm>
            <a:off x="6199564" y="3376750"/>
            <a:ext cx="2785814" cy="2669487"/>
          </a:xfrm>
          <a:prstGeom prst="rect">
            <a:avLst/>
          </a:prstGeom>
          <a:solidFill>
            <a:schemeClr val="accent2">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41" name="タイトル 1">
            <a:extLst>
              <a:ext uri="{FF2B5EF4-FFF2-40B4-BE49-F238E27FC236}">
                <a16:creationId xmlns:a16="http://schemas.microsoft.com/office/drawing/2014/main" id="{86A0DACB-23DD-4A4E-9B8A-5D687C6A8F09}"/>
              </a:ext>
            </a:extLst>
          </p:cNvPr>
          <p:cNvSpPr txBox="1">
            <a:spLocks/>
          </p:cNvSpPr>
          <p:nvPr/>
        </p:nvSpPr>
        <p:spPr>
          <a:xfrm>
            <a:off x="6272780" y="3551355"/>
            <a:ext cx="2647281" cy="2320277"/>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00000"/>
              </a:lnSpc>
            </a:pPr>
            <a:r>
              <a:rPr lang="ja-JP" altLang="en-US" sz="1400" dirty="0">
                <a:solidFill>
                  <a:schemeClr val="accent4">
                    <a:lumMod val="75000"/>
                  </a:schemeClr>
                </a:solidFill>
                <a:latin typeface="+mj-ea"/>
                <a:cs typeface="Arial" panose="020B0604020202020204" pitchFamily="34" charset="0"/>
              </a:rPr>
              <a:t>お顔を出すキレイどころのドクターという方ではなく、露出は控えめ。数件のクリニックを渡り歩いているので、症例は多いですが開業医ではないため診療に自由が利かない（最新機材をすぐ入れられない）</a:t>
            </a:r>
            <a:endParaRPr lang="en-US" altLang="ja-JP" sz="1400" dirty="0">
              <a:solidFill>
                <a:schemeClr val="accent4">
                  <a:lumMod val="75000"/>
                </a:schemeClr>
              </a:solidFill>
              <a:latin typeface="+mj-ea"/>
              <a:cs typeface="Arial" panose="020B0604020202020204" pitchFamily="34" charset="0"/>
            </a:endParaRPr>
          </a:p>
          <a:p>
            <a:pPr>
              <a:lnSpc>
                <a:spcPct val="100000"/>
              </a:lnSpc>
            </a:pPr>
            <a:r>
              <a:rPr lang="ja-JP" altLang="en-US" sz="1400" dirty="0">
                <a:solidFill>
                  <a:schemeClr val="accent4">
                    <a:lumMod val="75000"/>
                  </a:schemeClr>
                </a:solidFill>
                <a:latin typeface="+mj-ea"/>
                <a:cs typeface="Arial" panose="020B0604020202020204" pitchFamily="34" charset="0"/>
              </a:rPr>
              <a:t>男性ドクターは、共感が得られないため安さで勝負している印象</a:t>
            </a:r>
          </a:p>
        </p:txBody>
      </p:sp>
      <p:sp>
        <p:nvSpPr>
          <p:cNvPr id="46" name="正方形/長方形 45">
            <a:extLst>
              <a:ext uri="{FF2B5EF4-FFF2-40B4-BE49-F238E27FC236}">
                <a16:creationId xmlns:a16="http://schemas.microsoft.com/office/drawing/2014/main" id="{18D8B5FD-3C63-4E1E-8FBE-C96D4DD3FDC6}"/>
              </a:ext>
            </a:extLst>
          </p:cNvPr>
          <p:cNvSpPr/>
          <p:nvPr/>
        </p:nvSpPr>
        <p:spPr>
          <a:xfrm>
            <a:off x="9157368" y="2787736"/>
            <a:ext cx="2785814" cy="589014"/>
          </a:xfrm>
          <a:prstGeom prst="rect">
            <a:avLst/>
          </a:prstGeom>
          <a:solidFill>
            <a:schemeClr val="accent2">
              <a:alpha val="49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47" name="タイトル 1">
            <a:extLst>
              <a:ext uri="{FF2B5EF4-FFF2-40B4-BE49-F238E27FC236}">
                <a16:creationId xmlns:a16="http://schemas.microsoft.com/office/drawing/2014/main" id="{401DCAED-7A30-4FCF-BD36-50204A0B8295}"/>
              </a:ext>
            </a:extLst>
          </p:cNvPr>
          <p:cNvSpPr txBox="1">
            <a:spLocks/>
          </p:cNvSpPr>
          <p:nvPr/>
        </p:nvSpPr>
        <p:spPr>
          <a:xfrm>
            <a:off x="9748185" y="2886739"/>
            <a:ext cx="2083032" cy="406037"/>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r>
              <a:rPr lang="ja-JP" altLang="en-US" sz="20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モニター映え不足</a:t>
            </a:r>
          </a:p>
        </p:txBody>
      </p:sp>
      <p:pic>
        <p:nvPicPr>
          <p:cNvPr id="48" name="図 47">
            <a:extLst>
              <a:ext uri="{FF2B5EF4-FFF2-40B4-BE49-F238E27FC236}">
                <a16:creationId xmlns:a16="http://schemas.microsoft.com/office/drawing/2014/main" id="{7377CEB3-8F69-471F-8FDE-4372573491E4}"/>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389208" y="2942042"/>
            <a:ext cx="299119" cy="299119"/>
          </a:xfrm>
          <a:prstGeom prst="rect">
            <a:avLst/>
          </a:prstGeom>
        </p:spPr>
      </p:pic>
      <p:sp>
        <p:nvSpPr>
          <p:cNvPr id="49" name="正方形/長方形 48">
            <a:extLst>
              <a:ext uri="{FF2B5EF4-FFF2-40B4-BE49-F238E27FC236}">
                <a16:creationId xmlns:a16="http://schemas.microsoft.com/office/drawing/2014/main" id="{7F7716A2-8207-42C2-BD4C-0C15B986777B}"/>
              </a:ext>
            </a:extLst>
          </p:cNvPr>
          <p:cNvSpPr/>
          <p:nvPr/>
        </p:nvSpPr>
        <p:spPr>
          <a:xfrm>
            <a:off x="9157368" y="3376750"/>
            <a:ext cx="2785814" cy="2669487"/>
          </a:xfrm>
          <a:prstGeom prst="rect">
            <a:avLst/>
          </a:prstGeom>
          <a:solidFill>
            <a:schemeClr val="accent2">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50" name="タイトル 1">
            <a:extLst>
              <a:ext uri="{FF2B5EF4-FFF2-40B4-BE49-F238E27FC236}">
                <a16:creationId xmlns:a16="http://schemas.microsoft.com/office/drawing/2014/main" id="{C50C6980-EC48-46B3-A5DE-36CDA5FC5C0D}"/>
              </a:ext>
            </a:extLst>
          </p:cNvPr>
          <p:cNvSpPr txBox="1">
            <a:spLocks/>
          </p:cNvSpPr>
          <p:nvPr/>
        </p:nvSpPr>
        <p:spPr>
          <a:xfrm>
            <a:off x="9217218" y="3241161"/>
            <a:ext cx="2647281" cy="2320277"/>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00000"/>
              </a:lnSpc>
            </a:pPr>
            <a:r>
              <a:rPr lang="en-US" altLang="ja-JP" sz="1400" dirty="0">
                <a:solidFill>
                  <a:schemeClr val="accent4">
                    <a:lumMod val="75000"/>
                  </a:schemeClr>
                </a:solidFill>
                <a:latin typeface="+mj-ea"/>
                <a:cs typeface="Arial" panose="020B0604020202020204" pitchFamily="34" charset="0"/>
              </a:rPr>
              <a:t>Instagram</a:t>
            </a:r>
            <a:r>
              <a:rPr lang="ja-JP" altLang="en-US" sz="1400" dirty="0">
                <a:solidFill>
                  <a:schemeClr val="accent4">
                    <a:lumMod val="75000"/>
                  </a:schemeClr>
                </a:solidFill>
                <a:latin typeface="+mj-ea"/>
                <a:cs typeface="Arial" panose="020B0604020202020204" pitchFamily="34" charset="0"/>
              </a:rPr>
              <a:t>ではモニターさんが採用されて写真掲載があり、ビフォアー、アフターで写真が分かりやすいが、年齢層が高いため写真映えがしない</a:t>
            </a:r>
            <a:endParaRPr lang="en-US" altLang="ja-JP" sz="1400" dirty="0">
              <a:solidFill>
                <a:schemeClr val="accent4">
                  <a:lumMod val="75000"/>
                </a:schemeClr>
              </a:solidFill>
              <a:latin typeface="+mj-ea"/>
              <a:cs typeface="Arial" panose="020B0604020202020204" pitchFamily="34" charset="0"/>
            </a:endParaRPr>
          </a:p>
          <a:p>
            <a:pPr>
              <a:lnSpc>
                <a:spcPct val="100000"/>
              </a:lnSpc>
            </a:pPr>
            <a:r>
              <a:rPr lang="ja-JP" altLang="en-US" sz="1400" dirty="0">
                <a:solidFill>
                  <a:schemeClr val="accent4">
                    <a:lumMod val="75000"/>
                  </a:schemeClr>
                </a:solidFill>
                <a:latin typeface="+mj-ea"/>
                <a:cs typeface="Arial" panose="020B0604020202020204" pitchFamily="34" charset="0"/>
              </a:rPr>
              <a:t>リポストするくらい劇的な変化でもないため、反応が弱い</a:t>
            </a:r>
            <a:endParaRPr lang="en-US" altLang="ja-JP" sz="1400" dirty="0">
              <a:solidFill>
                <a:schemeClr val="accent4">
                  <a:lumMod val="75000"/>
                </a:schemeClr>
              </a:solidFill>
              <a:latin typeface="+mj-ea"/>
              <a:cs typeface="Arial" panose="020B0604020202020204" pitchFamily="34" charset="0"/>
            </a:endParaRPr>
          </a:p>
        </p:txBody>
      </p:sp>
      <p:sp>
        <p:nvSpPr>
          <p:cNvPr id="51" name="タイトル 1">
            <a:extLst>
              <a:ext uri="{FF2B5EF4-FFF2-40B4-BE49-F238E27FC236}">
                <a16:creationId xmlns:a16="http://schemas.microsoft.com/office/drawing/2014/main" id="{92C637EE-302F-4DA9-8C52-3BFBE81F867F}"/>
              </a:ext>
            </a:extLst>
          </p:cNvPr>
          <p:cNvSpPr txBox="1">
            <a:spLocks/>
          </p:cNvSpPr>
          <p:nvPr/>
        </p:nvSpPr>
        <p:spPr>
          <a:xfrm>
            <a:off x="293286" y="186507"/>
            <a:ext cx="11649896" cy="895738"/>
          </a:xfrm>
          <a:prstGeom prst="rect">
            <a:avLst/>
          </a:prstGeom>
          <a:solidFill>
            <a:schemeClr val="accent5">
              <a:lumMod val="20000"/>
              <a:lumOff val="80000"/>
            </a:schemeClr>
          </a:solidFill>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r>
              <a:rPr lang="ja-JP" altLang="en-US" sz="4400" dirty="0">
                <a:solidFill>
                  <a:srgbClr val="596A85"/>
                </a:solidFill>
                <a:latin typeface="MS UI Gothic" panose="020B0600070205080204" pitchFamily="50" charset="-128"/>
                <a:ea typeface="MS UI Gothic" panose="020B0600070205080204" pitchFamily="50" charset="-128"/>
                <a:cs typeface="Arial" panose="020B0604020202020204" pitchFamily="34" charset="0"/>
              </a:rPr>
              <a:t>西宮渡邉 美容医療の現状</a:t>
            </a:r>
          </a:p>
        </p:txBody>
      </p:sp>
    </p:spTree>
    <p:extLst>
      <p:ext uri="{BB962C8B-B14F-4D97-AF65-F5344CB8AC3E}">
        <p14:creationId xmlns:p14="http://schemas.microsoft.com/office/powerpoint/2010/main" val="169632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D7D6EB6E-B225-474C-9FD9-E249B4698FB1}"/>
              </a:ext>
            </a:extLst>
          </p:cNvPr>
          <p:cNvSpPr txBox="1">
            <a:spLocks/>
          </p:cNvSpPr>
          <p:nvPr/>
        </p:nvSpPr>
        <p:spPr>
          <a:xfrm>
            <a:off x="414586" y="190952"/>
            <a:ext cx="11649896" cy="895738"/>
          </a:xfrm>
          <a:prstGeom prst="rect">
            <a:avLst/>
          </a:prstGeom>
          <a:solidFill>
            <a:schemeClr val="accent5">
              <a:lumMod val="20000"/>
              <a:lumOff val="80000"/>
            </a:schemeClr>
          </a:solidFill>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r>
              <a:rPr lang="ja-JP" altLang="en-US" sz="4400" dirty="0">
                <a:solidFill>
                  <a:srgbClr val="596A85"/>
                </a:solidFill>
                <a:latin typeface="MS UI Gothic" panose="020B0600070205080204" pitchFamily="50" charset="-128"/>
                <a:ea typeface="MS UI Gothic" panose="020B0600070205080204" pitchFamily="50" charset="-128"/>
                <a:cs typeface="Arial" panose="020B0604020202020204" pitchFamily="34" charset="0"/>
              </a:rPr>
              <a:t>エリア特性と人気クリック</a:t>
            </a:r>
          </a:p>
        </p:txBody>
      </p:sp>
      <p:sp>
        <p:nvSpPr>
          <p:cNvPr id="25" name="タイトル 1">
            <a:extLst>
              <a:ext uri="{FF2B5EF4-FFF2-40B4-BE49-F238E27FC236}">
                <a16:creationId xmlns:a16="http://schemas.microsoft.com/office/drawing/2014/main" id="{581F4B9B-6F1C-4800-AE5E-9F117310465A}"/>
              </a:ext>
            </a:extLst>
          </p:cNvPr>
          <p:cNvSpPr txBox="1">
            <a:spLocks/>
          </p:cNvSpPr>
          <p:nvPr/>
        </p:nvSpPr>
        <p:spPr>
          <a:xfrm>
            <a:off x="894807" y="1110161"/>
            <a:ext cx="10572515" cy="1371782"/>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患者が集まらない要因としては、</a:t>
            </a:r>
          </a:p>
          <a:p>
            <a:pPr algn="ct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西宮市は比較的潤沢層エリアですが、当該医院は阪神電車沿線となり潤沢層エリアからは離れる</a:t>
            </a:r>
          </a:p>
          <a:p>
            <a:pPr algn="ct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施術料金が高い。認知度が低い。事が挙げられます</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p:txBody>
      </p:sp>
      <p:pic>
        <p:nvPicPr>
          <p:cNvPr id="4" name="図 3" descr="グラフィカル ユーザー インターフェイス, マップ&#10;&#10;自動的に生成された説明">
            <a:extLst>
              <a:ext uri="{FF2B5EF4-FFF2-40B4-BE49-F238E27FC236}">
                <a16:creationId xmlns:a16="http://schemas.microsoft.com/office/drawing/2014/main" id="{B8CE75C0-BE8F-4177-97A1-D439135E2B69}"/>
              </a:ext>
            </a:extLst>
          </p:cNvPr>
          <p:cNvPicPr>
            <a:picLocks noChangeAspect="1"/>
          </p:cNvPicPr>
          <p:nvPr/>
        </p:nvPicPr>
        <p:blipFill>
          <a:blip r:embed="rId2"/>
          <a:stretch>
            <a:fillRect/>
          </a:stretch>
        </p:blipFill>
        <p:spPr>
          <a:xfrm>
            <a:off x="414586" y="2819728"/>
            <a:ext cx="4744154" cy="3328379"/>
          </a:xfrm>
          <a:prstGeom prst="rect">
            <a:avLst/>
          </a:prstGeom>
        </p:spPr>
      </p:pic>
      <p:sp>
        <p:nvSpPr>
          <p:cNvPr id="7" name="正方形/長方形 6">
            <a:extLst>
              <a:ext uri="{FF2B5EF4-FFF2-40B4-BE49-F238E27FC236}">
                <a16:creationId xmlns:a16="http://schemas.microsoft.com/office/drawing/2014/main" id="{63151DC7-A51D-4BFF-9390-A1A6210AEE2D}"/>
              </a:ext>
            </a:extLst>
          </p:cNvPr>
          <p:cNvSpPr/>
          <p:nvPr/>
        </p:nvSpPr>
        <p:spPr>
          <a:xfrm>
            <a:off x="414586" y="2808827"/>
            <a:ext cx="4744154" cy="700712"/>
          </a:xfrm>
          <a:prstGeom prst="rect">
            <a:avLst/>
          </a:prstGeom>
          <a:solidFill>
            <a:srgbClr val="CC66F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阪急沿線  </a:t>
            </a:r>
          </a:p>
        </p:txBody>
      </p:sp>
      <p:sp>
        <p:nvSpPr>
          <p:cNvPr id="28" name="正方形/長方形 27">
            <a:extLst>
              <a:ext uri="{FF2B5EF4-FFF2-40B4-BE49-F238E27FC236}">
                <a16:creationId xmlns:a16="http://schemas.microsoft.com/office/drawing/2014/main" id="{82EFA794-AE57-4A30-8D37-8A6D67AE0312}"/>
              </a:ext>
            </a:extLst>
          </p:cNvPr>
          <p:cNvSpPr/>
          <p:nvPr/>
        </p:nvSpPr>
        <p:spPr>
          <a:xfrm>
            <a:off x="414586" y="3558868"/>
            <a:ext cx="4744154" cy="47940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JR</a:t>
            </a:r>
            <a:r>
              <a:rPr kumimoji="1" lang="ja-JP" altLang="en-US" dirty="0">
                <a:solidFill>
                  <a:schemeClr val="tx1"/>
                </a:solidFill>
              </a:rPr>
              <a:t>沿線</a:t>
            </a:r>
          </a:p>
        </p:txBody>
      </p:sp>
      <p:sp>
        <p:nvSpPr>
          <p:cNvPr id="29" name="正方形/長方形 28">
            <a:extLst>
              <a:ext uri="{FF2B5EF4-FFF2-40B4-BE49-F238E27FC236}">
                <a16:creationId xmlns:a16="http://schemas.microsoft.com/office/drawing/2014/main" id="{473E629D-EB50-4C41-85BC-54866CAD17AF}"/>
              </a:ext>
            </a:extLst>
          </p:cNvPr>
          <p:cNvSpPr/>
          <p:nvPr/>
        </p:nvSpPr>
        <p:spPr>
          <a:xfrm>
            <a:off x="414586" y="4087602"/>
            <a:ext cx="4744154" cy="85015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阪神沿線</a:t>
            </a:r>
          </a:p>
        </p:txBody>
      </p:sp>
      <p:sp>
        <p:nvSpPr>
          <p:cNvPr id="8" name="楕円 7">
            <a:extLst>
              <a:ext uri="{FF2B5EF4-FFF2-40B4-BE49-F238E27FC236}">
                <a16:creationId xmlns:a16="http://schemas.microsoft.com/office/drawing/2014/main" id="{5EFD41F7-22DF-4B47-87C3-E94ACA6E7B9F}"/>
              </a:ext>
            </a:extLst>
          </p:cNvPr>
          <p:cNvSpPr/>
          <p:nvPr/>
        </p:nvSpPr>
        <p:spPr>
          <a:xfrm>
            <a:off x="1897380" y="5159068"/>
            <a:ext cx="1691640" cy="464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D78CA48A-A9D4-4C0F-8D60-8D27C1157A21}"/>
              </a:ext>
            </a:extLst>
          </p:cNvPr>
          <p:cNvSpPr/>
          <p:nvPr/>
        </p:nvSpPr>
        <p:spPr>
          <a:xfrm>
            <a:off x="5756988" y="2849821"/>
            <a:ext cx="6020426" cy="3268192"/>
          </a:xfrm>
          <a:prstGeom prst="rect">
            <a:avLst/>
          </a:prstGeom>
          <a:solidFill>
            <a:schemeClr val="accent2">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50000"/>
              </a:lnSpc>
            </a:pPr>
            <a:r>
              <a:rPr kumimoji="1" lang="ja-JP" altLang="en-US" sz="1400" dirty="0">
                <a:solidFill>
                  <a:schemeClr val="accent4">
                    <a:lumMod val="75000"/>
                  </a:schemeClr>
                </a:solidFill>
                <a:latin typeface="+mn-ea"/>
              </a:rPr>
              <a:t>神戸市東灘区に御影という潤沢層エリアがあり、</a:t>
            </a:r>
          </a:p>
          <a:p>
            <a:pPr>
              <a:lnSpc>
                <a:spcPct val="150000"/>
              </a:lnSpc>
            </a:pPr>
            <a:r>
              <a:rPr kumimoji="1" lang="ja-JP" altLang="en-US" sz="1400" dirty="0">
                <a:solidFill>
                  <a:schemeClr val="accent4">
                    <a:lumMod val="75000"/>
                  </a:schemeClr>
                </a:solidFill>
                <a:latin typeface="+mn-ea"/>
              </a:rPr>
              <a:t>たむら皮膚科 （ </a:t>
            </a:r>
            <a:r>
              <a:rPr kumimoji="1" lang="en-US" altLang="ja-JP" sz="1400" dirty="0">
                <a:solidFill>
                  <a:schemeClr val="accent4">
                    <a:lumMod val="75000"/>
                  </a:schemeClr>
                </a:solidFill>
                <a:latin typeface="+mn-ea"/>
              </a:rPr>
              <a:t>http://www.tamuraskin.com/index.html </a:t>
            </a:r>
            <a:r>
              <a:rPr kumimoji="1" lang="ja-JP" altLang="en-US" sz="1400" dirty="0">
                <a:solidFill>
                  <a:schemeClr val="accent4">
                    <a:lumMod val="75000"/>
                  </a:schemeClr>
                </a:solidFill>
                <a:latin typeface="+mn-ea"/>
              </a:rPr>
              <a:t>）</a:t>
            </a:r>
          </a:p>
          <a:p>
            <a:pPr>
              <a:lnSpc>
                <a:spcPct val="150000"/>
              </a:lnSpc>
            </a:pPr>
            <a:r>
              <a:rPr kumimoji="1" lang="ja-JP" altLang="en-US" sz="1400" dirty="0">
                <a:solidFill>
                  <a:schemeClr val="accent4">
                    <a:lumMod val="75000"/>
                  </a:schemeClr>
                </a:solidFill>
                <a:latin typeface="+mn-ea"/>
              </a:rPr>
              <a:t>うえの皮膚科（ </a:t>
            </a:r>
            <a:r>
              <a:rPr kumimoji="1" lang="en-US" altLang="ja-JP" sz="1400" dirty="0">
                <a:solidFill>
                  <a:schemeClr val="accent4">
                    <a:lumMod val="75000"/>
                  </a:schemeClr>
                </a:solidFill>
                <a:latin typeface="+mn-ea"/>
              </a:rPr>
              <a:t>http://ueno-hifuka.com/ </a:t>
            </a:r>
            <a:r>
              <a:rPr kumimoji="1" lang="ja-JP" altLang="en-US" sz="1400" dirty="0">
                <a:solidFill>
                  <a:schemeClr val="accent4">
                    <a:lumMod val="75000"/>
                  </a:schemeClr>
                </a:solidFill>
                <a:latin typeface="+mn-ea"/>
              </a:rPr>
              <a:t>）という医院が根強く、</a:t>
            </a:r>
          </a:p>
          <a:p>
            <a:pPr>
              <a:lnSpc>
                <a:spcPct val="150000"/>
              </a:lnSpc>
            </a:pPr>
            <a:r>
              <a:rPr kumimoji="1" lang="ja-JP" altLang="en-US" sz="1400" dirty="0">
                <a:solidFill>
                  <a:schemeClr val="accent4">
                    <a:lumMod val="75000"/>
                  </a:schemeClr>
                </a:solidFill>
                <a:latin typeface="+mn-ea"/>
              </a:rPr>
              <a:t>たむら皮膚科は予約が出来ないため</a:t>
            </a:r>
            <a:r>
              <a:rPr kumimoji="1" lang="en-US" altLang="ja-JP" sz="1400" dirty="0">
                <a:solidFill>
                  <a:schemeClr val="accent4">
                    <a:lumMod val="75000"/>
                  </a:schemeClr>
                </a:solidFill>
                <a:latin typeface="+mn-ea"/>
              </a:rPr>
              <a:t>2-3</a:t>
            </a:r>
            <a:r>
              <a:rPr kumimoji="1" lang="ja-JP" altLang="en-US" sz="1400" dirty="0">
                <a:solidFill>
                  <a:schemeClr val="accent4">
                    <a:lumMod val="75000"/>
                  </a:schemeClr>
                </a:solidFill>
                <a:latin typeface="+mn-ea"/>
              </a:rPr>
              <a:t>時間待ちとなります。</a:t>
            </a:r>
          </a:p>
          <a:p>
            <a:pPr>
              <a:lnSpc>
                <a:spcPct val="150000"/>
              </a:lnSpc>
            </a:pPr>
            <a:r>
              <a:rPr kumimoji="1" lang="ja-JP" altLang="en-US" sz="1400" dirty="0">
                <a:solidFill>
                  <a:schemeClr val="accent4">
                    <a:lumMod val="75000"/>
                  </a:schemeClr>
                </a:solidFill>
                <a:latin typeface="+mn-ea"/>
              </a:rPr>
              <a:t>また外車も多く停まっていて、お金持ちだから安い所へ行く訳でもなく。</a:t>
            </a:r>
          </a:p>
          <a:p>
            <a:pPr>
              <a:lnSpc>
                <a:spcPct val="150000"/>
              </a:lnSpc>
            </a:pPr>
            <a:r>
              <a:rPr kumimoji="1" lang="ja-JP" altLang="en-US" sz="1400" dirty="0">
                <a:solidFill>
                  <a:schemeClr val="accent4">
                    <a:lumMod val="75000"/>
                  </a:schemeClr>
                </a:solidFill>
                <a:latin typeface="+mn-ea"/>
              </a:rPr>
              <a:t>レーザーだと保険範囲で</a:t>
            </a:r>
            <a:r>
              <a:rPr kumimoji="1" lang="en-US" altLang="ja-JP" sz="1400" dirty="0">
                <a:solidFill>
                  <a:schemeClr val="accent4">
                    <a:lumMod val="75000"/>
                  </a:schemeClr>
                </a:solidFill>
                <a:latin typeface="+mn-ea"/>
              </a:rPr>
              <a:t>600</a:t>
            </a:r>
            <a:r>
              <a:rPr kumimoji="1" lang="ja-JP" altLang="en-US" sz="1400" dirty="0">
                <a:solidFill>
                  <a:schemeClr val="accent4">
                    <a:lumMod val="75000"/>
                  </a:schemeClr>
                </a:solidFill>
                <a:latin typeface="+mn-ea"/>
              </a:rPr>
              <a:t>円弱なので、料金や口コミでは勝てない。</a:t>
            </a:r>
          </a:p>
          <a:p>
            <a:pPr>
              <a:lnSpc>
                <a:spcPct val="150000"/>
              </a:lnSpc>
            </a:pPr>
            <a:r>
              <a:rPr kumimoji="1" lang="ja-JP" altLang="en-US" sz="1400" dirty="0">
                <a:solidFill>
                  <a:schemeClr val="accent4">
                    <a:lumMod val="75000"/>
                  </a:schemeClr>
                </a:solidFill>
                <a:latin typeface="+mn-ea"/>
              </a:rPr>
              <a:t>患者は割と遠出してでも来院する。価格志向。</a:t>
            </a:r>
          </a:p>
          <a:p>
            <a:pPr>
              <a:lnSpc>
                <a:spcPct val="150000"/>
              </a:lnSpc>
            </a:pPr>
            <a:r>
              <a:rPr kumimoji="1" lang="ja-JP" altLang="en-US" sz="1400" dirty="0">
                <a:solidFill>
                  <a:schemeClr val="accent4">
                    <a:lumMod val="75000"/>
                  </a:schemeClr>
                </a:solidFill>
                <a:latin typeface="+mn-ea"/>
              </a:rPr>
              <a:t>医療で扱えるスキンケアもネットで安く変えてしまうため来院機会フォロワーが必要</a:t>
            </a:r>
          </a:p>
        </p:txBody>
      </p:sp>
    </p:spTree>
    <p:extLst>
      <p:ext uri="{BB962C8B-B14F-4D97-AF65-F5344CB8AC3E}">
        <p14:creationId xmlns:p14="http://schemas.microsoft.com/office/powerpoint/2010/main" val="1654710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D7D6EB6E-B225-474C-9FD9-E249B4698FB1}"/>
              </a:ext>
            </a:extLst>
          </p:cNvPr>
          <p:cNvSpPr txBox="1">
            <a:spLocks/>
          </p:cNvSpPr>
          <p:nvPr/>
        </p:nvSpPr>
        <p:spPr>
          <a:xfrm>
            <a:off x="219108" y="190952"/>
            <a:ext cx="11845374" cy="895738"/>
          </a:xfrm>
          <a:prstGeom prst="rect">
            <a:avLst/>
          </a:prstGeom>
          <a:solidFill>
            <a:schemeClr val="accent5">
              <a:lumMod val="20000"/>
              <a:lumOff val="80000"/>
            </a:schemeClr>
          </a:solidFill>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r>
              <a:rPr lang="ja-JP" altLang="en-US" sz="4400" dirty="0">
                <a:solidFill>
                  <a:srgbClr val="596A85"/>
                </a:solidFill>
                <a:latin typeface="MS UI Gothic" panose="020B0600070205080204" pitchFamily="50" charset="-128"/>
                <a:ea typeface="MS UI Gothic" panose="020B0600070205080204" pitchFamily="50" charset="-128"/>
                <a:cs typeface="Arial" panose="020B0604020202020204" pitchFamily="34" charset="0"/>
              </a:rPr>
              <a:t>対現状への取り組み</a:t>
            </a:r>
          </a:p>
        </p:txBody>
      </p:sp>
      <p:sp>
        <p:nvSpPr>
          <p:cNvPr id="25" name="タイトル 1">
            <a:extLst>
              <a:ext uri="{FF2B5EF4-FFF2-40B4-BE49-F238E27FC236}">
                <a16:creationId xmlns:a16="http://schemas.microsoft.com/office/drawing/2014/main" id="{581F4B9B-6F1C-4800-AE5E-9F117310465A}"/>
              </a:ext>
            </a:extLst>
          </p:cNvPr>
          <p:cNvSpPr txBox="1">
            <a:spLocks/>
          </p:cNvSpPr>
          <p:nvPr/>
        </p:nvSpPr>
        <p:spPr>
          <a:xfrm>
            <a:off x="894807" y="1110161"/>
            <a:ext cx="10572515" cy="1371782"/>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本リニューアルでは</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a:p>
            <a:pPr algn="ct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これまで手薄だった</a:t>
            </a:r>
            <a:r>
              <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SEO</a:t>
            </a: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やページ内回遊、サイトでの接客強化などを施しました</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a:p>
            <a:pPr algn="ct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また</a:t>
            </a:r>
            <a:r>
              <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50</a:t>
            </a: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代のターゲットを希望から現在の患者を育てる取り組みをご提案しています</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p:txBody>
      </p:sp>
      <p:sp>
        <p:nvSpPr>
          <p:cNvPr id="31" name="正方形/長方形 30">
            <a:extLst>
              <a:ext uri="{FF2B5EF4-FFF2-40B4-BE49-F238E27FC236}">
                <a16:creationId xmlns:a16="http://schemas.microsoft.com/office/drawing/2014/main" id="{D78CA48A-A9D4-4C0F-8D60-8D27C1157A21}"/>
              </a:ext>
            </a:extLst>
          </p:cNvPr>
          <p:cNvSpPr/>
          <p:nvPr/>
        </p:nvSpPr>
        <p:spPr>
          <a:xfrm>
            <a:off x="219108" y="2741962"/>
            <a:ext cx="5445092" cy="3268192"/>
          </a:xfrm>
          <a:prstGeom prst="rect">
            <a:avLst/>
          </a:prstGeom>
          <a:solidFill>
            <a:schemeClr val="accent2">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50000"/>
              </a:lnSpc>
            </a:pPr>
            <a:endParaRPr kumimoji="1" lang="ja-JP" altLang="en-US" sz="1400" dirty="0">
              <a:solidFill>
                <a:schemeClr val="accent4">
                  <a:lumMod val="75000"/>
                </a:schemeClr>
              </a:solidFill>
              <a:latin typeface="+mn-ea"/>
            </a:endParaRPr>
          </a:p>
        </p:txBody>
      </p:sp>
      <p:sp>
        <p:nvSpPr>
          <p:cNvPr id="10" name="正方形/長方形 9">
            <a:extLst>
              <a:ext uri="{FF2B5EF4-FFF2-40B4-BE49-F238E27FC236}">
                <a16:creationId xmlns:a16="http://schemas.microsoft.com/office/drawing/2014/main" id="{4DC1FF79-B1DC-4C0D-AF45-B255FB3DD8CD}"/>
              </a:ext>
            </a:extLst>
          </p:cNvPr>
          <p:cNvSpPr/>
          <p:nvPr/>
        </p:nvSpPr>
        <p:spPr>
          <a:xfrm>
            <a:off x="6593754" y="2741962"/>
            <a:ext cx="5431639" cy="3268192"/>
          </a:xfrm>
          <a:prstGeom prst="rect">
            <a:avLst/>
          </a:prstGeom>
          <a:solidFill>
            <a:srgbClr val="FFD5E3">
              <a:alpha val="2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50000"/>
              </a:lnSpc>
            </a:pPr>
            <a:endParaRPr kumimoji="1" lang="ja-JP" altLang="en-US" sz="1400" dirty="0">
              <a:solidFill>
                <a:schemeClr val="accent4">
                  <a:lumMod val="75000"/>
                </a:schemeClr>
              </a:solidFill>
              <a:latin typeface="+mn-ea"/>
            </a:endParaRPr>
          </a:p>
        </p:txBody>
      </p:sp>
      <p:sp>
        <p:nvSpPr>
          <p:cNvPr id="11" name="矢印: 山形 10">
            <a:extLst>
              <a:ext uri="{FF2B5EF4-FFF2-40B4-BE49-F238E27FC236}">
                <a16:creationId xmlns:a16="http://schemas.microsoft.com/office/drawing/2014/main" id="{3F2C05AF-80A1-4A55-9A40-7B90ECC87794}"/>
              </a:ext>
            </a:extLst>
          </p:cNvPr>
          <p:cNvSpPr/>
          <p:nvPr/>
        </p:nvSpPr>
        <p:spPr>
          <a:xfrm>
            <a:off x="5943600" y="3781425"/>
            <a:ext cx="409575" cy="990600"/>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タイトル 1">
            <a:extLst>
              <a:ext uri="{FF2B5EF4-FFF2-40B4-BE49-F238E27FC236}">
                <a16:creationId xmlns:a16="http://schemas.microsoft.com/office/drawing/2014/main" id="{2CAB43B4-BD20-4052-BEA1-34E9DE2B107F}"/>
              </a:ext>
            </a:extLst>
          </p:cNvPr>
          <p:cNvSpPr txBox="1">
            <a:spLocks/>
          </p:cNvSpPr>
          <p:nvPr/>
        </p:nvSpPr>
        <p:spPr>
          <a:xfrm>
            <a:off x="722347" y="2878738"/>
            <a:ext cx="4862447" cy="649185"/>
          </a:xfrm>
          <a:prstGeom prst="rect">
            <a:avLst/>
          </a:prstGeom>
        </p:spPr>
        <p:txBody>
          <a:bodyPr vert="horz" lIns="91440" tIns="45720" rIns="91440" bIns="45720" rtlCol="0" anchor="ctr" anchorCtr="0">
            <a:normAutofit fontScale="92500" lnSpcReduction="10000"/>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50000"/>
              </a:lnSpc>
            </a:pPr>
            <a:r>
              <a:rPr kumimoji="1" lang="ja-JP" altLang="en-US" sz="1400" dirty="0">
                <a:solidFill>
                  <a:schemeClr val="accent4">
                    <a:lumMod val="75000"/>
                  </a:schemeClr>
                </a:solidFill>
                <a:latin typeface="+mn-ea"/>
              </a:rPr>
              <a:t>パーマリンクが日本語のまま、ソースコードが</a:t>
            </a:r>
            <a:r>
              <a:rPr kumimoji="1" lang="en-US" altLang="ja-JP" sz="1400" dirty="0">
                <a:solidFill>
                  <a:schemeClr val="accent4">
                    <a:lumMod val="75000"/>
                  </a:schemeClr>
                </a:solidFill>
                <a:latin typeface="+mn-ea"/>
              </a:rPr>
              <a:t>SEO</a:t>
            </a:r>
            <a:r>
              <a:rPr lang="ja-JP" altLang="en-US" sz="1400" dirty="0">
                <a:solidFill>
                  <a:schemeClr val="accent4">
                    <a:lumMod val="75000"/>
                  </a:schemeClr>
                </a:solidFill>
                <a:latin typeface="+mn-ea"/>
              </a:rPr>
              <a:t>無策</a:t>
            </a:r>
            <a:r>
              <a:rPr kumimoji="1" lang="ja-JP" altLang="en-US" sz="1400" dirty="0">
                <a:solidFill>
                  <a:schemeClr val="accent4">
                    <a:lumMod val="75000"/>
                  </a:schemeClr>
                </a:solidFill>
                <a:latin typeface="+mn-ea"/>
              </a:rPr>
              <a:t>等</a:t>
            </a:r>
            <a:endParaRPr kumimoji="1" lang="en-US" altLang="ja-JP" sz="1400" dirty="0">
              <a:solidFill>
                <a:schemeClr val="accent4">
                  <a:lumMod val="75000"/>
                </a:schemeClr>
              </a:solidFill>
              <a:latin typeface="+mn-ea"/>
            </a:endParaRPr>
          </a:p>
          <a:p>
            <a:pPr>
              <a:lnSpc>
                <a:spcPct val="150000"/>
              </a:lnSpc>
            </a:pPr>
            <a:r>
              <a:rPr kumimoji="1" lang="en-US" altLang="ja-JP" sz="1400" dirty="0">
                <a:solidFill>
                  <a:schemeClr val="accent4">
                    <a:lumMod val="75000"/>
                  </a:schemeClr>
                </a:solidFill>
                <a:latin typeface="+mn-ea"/>
              </a:rPr>
              <a:t>SEO</a:t>
            </a:r>
            <a:r>
              <a:rPr kumimoji="1" lang="ja-JP" altLang="en-US" sz="1400" dirty="0">
                <a:solidFill>
                  <a:schemeClr val="accent4">
                    <a:lumMod val="75000"/>
                  </a:schemeClr>
                </a:solidFill>
                <a:latin typeface="+mn-ea"/>
              </a:rPr>
              <a:t>の取り組みは無縁</a:t>
            </a:r>
          </a:p>
        </p:txBody>
      </p:sp>
      <p:pic>
        <p:nvPicPr>
          <p:cNvPr id="13" name="図 12">
            <a:extLst>
              <a:ext uri="{FF2B5EF4-FFF2-40B4-BE49-F238E27FC236}">
                <a16:creationId xmlns:a16="http://schemas.microsoft.com/office/drawing/2014/main" id="{E10F3C37-228B-4306-A05D-CAC21C958370}"/>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1472" y="2975474"/>
            <a:ext cx="306841" cy="306841"/>
          </a:xfrm>
          <a:prstGeom prst="rect">
            <a:avLst/>
          </a:prstGeom>
        </p:spPr>
      </p:pic>
      <p:sp>
        <p:nvSpPr>
          <p:cNvPr id="19" name="タイトル 1">
            <a:extLst>
              <a:ext uri="{FF2B5EF4-FFF2-40B4-BE49-F238E27FC236}">
                <a16:creationId xmlns:a16="http://schemas.microsoft.com/office/drawing/2014/main" id="{BE03CADD-81B4-4742-B545-7BA530BA1EBE}"/>
              </a:ext>
            </a:extLst>
          </p:cNvPr>
          <p:cNvSpPr txBox="1">
            <a:spLocks/>
          </p:cNvSpPr>
          <p:nvPr/>
        </p:nvSpPr>
        <p:spPr>
          <a:xfrm>
            <a:off x="722347" y="3578118"/>
            <a:ext cx="4696727" cy="479776"/>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50000"/>
              </a:lnSpc>
            </a:pPr>
            <a:r>
              <a:rPr kumimoji="1" lang="ja-JP" altLang="en-US" sz="1400" dirty="0">
                <a:solidFill>
                  <a:schemeClr val="accent4">
                    <a:lumMod val="75000"/>
                  </a:schemeClr>
                </a:solidFill>
                <a:latin typeface="+mn-ea"/>
              </a:rPr>
              <a:t>症例写真がなく効果が見えない</a:t>
            </a:r>
          </a:p>
        </p:txBody>
      </p:sp>
      <p:pic>
        <p:nvPicPr>
          <p:cNvPr id="20" name="図 19">
            <a:extLst>
              <a:ext uri="{FF2B5EF4-FFF2-40B4-BE49-F238E27FC236}">
                <a16:creationId xmlns:a16="http://schemas.microsoft.com/office/drawing/2014/main" id="{684B0ED1-9407-498E-B614-EB9DF271F752}"/>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1472" y="3674853"/>
            <a:ext cx="306841" cy="306841"/>
          </a:xfrm>
          <a:prstGeom prst="rect">
            <a:avLst/>
          </a:prstGeom>
        </p:spPr>
      </p:pic>
      <p:sp>
        <p:nvSpPr>
          <p:cNvPr id="22" name="タイトル 1">
            <a:extLst>
              <a:ext uri="{FF2B5EF4-FFF2-40B4-BE49-F238E27FC236}">
                <a16:creationId xmlns:a16="http://schemas.microsoft.com/office/drawing/2014/main" id="{6CC41B58-648F-418E-BD6D-7620DA056513}"/>
              </a:ext>
            </a:extLst>
          </p:cNvPr>
          <p:cNvSpPr txBox="1">
            <a:spLocks/>
          </p:cNvSpPr>
          <p:nvPr/>
        </p:nvSpPr>
        <p:spPr>
          <a:xfrm>
            <a:off x="722347" y="4187903"/>
            <a:ext cx="4696727" cy="479776"/>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50000"/>
              </a:lnSpc>
            </a:pPr>
            <a:r>
              <a:rPr kumimoji="1" lang="ja-JP" altLang="en-US" sz="1400" dirty="0">
                <a:solidFill>
                  <a:schemeClr val="accent4">
                    <a:lumMod val="75000"/>
                  </a:schemeClr>
                </a:solidFill>
                <a:latin typeface="+mn-ea"/>
              </a:rPr>
              <a:t>文字の羅列で抑揚がなく読み手を疲れさせるサイト構成</a:t>
            </a:r>
          </a:p>
        </p:txBody>
      </p:sp>
      <p:pic>
        <p:nvPicPr>
          <p:cNvPr id="23" name="図 22">
            <a:extLst>
              <a:ext uri="{FF2B5EF4-FFF2-40B4-BE49-F238E27FC236}">
                <a16:creationId xmlns:a16="http://schemas.microsoft.com/office/drawing/2014/main" id="{6B6542FE-F3F6-4431-92E8-E7F3BFACCEA5}"/>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1472" y="4284638"/>
            <a:ext cx="306841" cy="306841"/>
          </a:xfrm>
          <a:prstGeom prst="rect">
            <a:avLst/>
          </a:prstGeom>
        </p:spPr>
      </p:pic>
      <p:sp>
        <p:nvSpPr>
          <p:cNvPr id="26" name="タイトル 1">
            <a:extLst>
              <a:ext uri="{FF2B5EF4-FFF2-40B4-BE49-F238E27FC236}">
                <a16:creationId xmlns:a16="http://schemas.microsoft.com/office/drawing/2014/main" id="{0D5CFCAD-A2DE-4096-989A-7E24913A30B2}"/>
              </a:ext>
            </a:extLst>
          </p:cNvPr>
          <p:cNvSpPr txBox="1">
            <a:spLocks/>
          </p:cNvSpPr>
          <p:nvPr/>
        </p:nvSpPr>
        <p:spPr>
          <a:xfrm>
            <a:off x="722347" y="4801721"/>
            <a:ext cx="4696727" cy="479776"/>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50000"/>
              </a:lnSpc>
            </a:pPr>
            <a:r>
              <a:rPr lang="ja-JP" altLang="en-US" sz="1400" dirty="0">
                <a:solidFill>
                  <a:schemeClr val="accent4">
                    <a:lumMod val="75000"/>
                  </a:schemeClr>
                </a:solidFill>
                <a:latin typeface="+mn-ea"/>
              </a:rPr>
              <a:t>価格表が</a:t>
            </a:r>
            <a:r>
              <a:rPr lang="en-US" altLang="ja-JP" sz="1400" dirty="0">
                <a:solidFill>
                  <a:schemeClr val="accent4">
                    <a:lumMod val="75000"/>
                  </a:schemeClr>
                </a:solidFill>
                <a:latin typeface="+mn-ea"/>
              </a:rPr>
              <a:t>PDF</a:t>
            </a:r>
            <a:r>
              <a:rPr lang="ja-JP" altLang="en-US" sz="1400" dirty="0">
                <a:solidFill>
                  <a:schemeClr val="accent4">
                    <a:lumMod val="75000"/>
                  </a:schemeClr>
                </a:solidFill>
                <a:latin typeface="+mn-ea"/>
              </a:rPr>
              <a:t>など</a:t>
            </a:r>
            <a:r>
              <a:rPr lang="en-US" altLang="ja-JP" sz="1400" dirty="0">
                <a:solidFill>
                  <a:schemeClr val="accent4">
                    <a:lumMod val="75000"/>
                  </a:schemeClr>
                </a:solidFill>
                <a:latin typeface="+mn-ea"/>
              </a:rPr>
              <a:t>SP</a:t>
            </a:r>
            <a:r>
              <a:rPr lang="ja-JP" altLang="en-US" sz="1400" dirty="0">
                <a:solidFill>
                  <a:schemeClr val="accent4">
                    <a:lumMod val="75000"/>
                  </a:schemeClr>
                </a:solidFill>
                <a:latin typeface="+mn-ea"/>
              </a:rPr>
              <a:t>ユーザーが考慮されていない</a:t>
            </a:r>
            <a:endParaRPr kumimoji="1" lang="ja-JP" altLang="en-US" sz="1400" dirty="0">
              <a:solidFill>
                <a:schemeClr val="accent4">
                  <a:lumMod val="75000"/>
                </a:schemeClr>
              </a:solidFill>
              <a:latin typeface="+mn-ea"/>
            </a:endParaRPr>
          </a:p>
        </p:txBody>
      </p:sp>
      <p:pic>
        <p:nvPicPr>
          <p:cNvPr id="27" name="図 26">
            <a:extLst>
              <a:ext uri="{FF2B5EF4-FFF2-40B4-BE49-F238E27FC236}">
                <a16:creationId xmlns:a16="http://schemas.microsoft.com/office/drawing/2014/main" id="{4E98B3CA-82B2-4A14-A7EF-6F726DA758D7}"/>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1472" y="4898456"/>
            <a:ext cx="306841" cy="306841"/>
          </a:xfrm>
          <a:prstGeom prst="rect">
            <a:avLst/>
          </a:prstGeom>
        </p:spPr>
      </p:pic>
      <p:sp>
        <p:nvSpPr>
          <p:cNvPr id="30" name="タイトル 1">
            <a:extLst>
              <a:ext uri="{FF2B5EF4-FFF2-40B4-BE49-F238E27FC236}">
                <a16:creationId xmlns:a16="http://schemas.microsoft.com/office/drawing/2014/main" id="{5B29F462-C804-4D1D-998E-6062FE086791}"/>
              </a:ext>
            </a:extLst>
          </p:cNvPr>
          <p:cNvSpPr txBox="1">
            <a:spLocks/>
          </p:cNvSpPr>
          <p:nvPr/>
        </p:nvSpPr>
        <p:spPr>
          <a:xfrm>
            <a:off x="722347" y="5390786"/>
            <a:ext cx="4696727" cy="479776"/>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50000"/>
              </a:lnSpc>
            </a:pPr>
            <a:r>
              <a:rPr lang="ja-JP" altLang="en-US" sz="1400" dirty="0">
                <a:solidFill>
                  <a:schemeClr val="accent4">
                    <a:lumMod val="75000"/>
                  </a:schemeClr>
                </a:solidFill>
                <a:latin typeface="+mn-ea"/>
              </a:rPr>
              <a:t>ページ内回遊がほぼ皆無</a:t>
            </a:r>
            <a:endParaRPr kumimoji="1" lang="ja-JP" altLang="en-US" sz="1400" dirty="0">
              <a:solidFill>
                <a:schemeClr val="accent4">
                  <a:lumMod val="75000"/>
                </a:schemeClr>
              </a:solidFill>
              <a:latin typeface="+mn-ea"/>
            </a:endParaRPr>
          </a:p>
        </p:txBody>
      </p:sp>
      <p:pic>
        <p:nvPicPr>
          <p:cNvPr id="32" name="図 31">
            <a:extLst>
              <a:ext uri="{FF2B5EF4-FFF2-40B4-BE49-F238E27FC236}">
                <a16:creationId xmlns:a16="http://schemas.microsoft.com/office/drawing/2014/main" id="{32B960A4-8103-4685-BD47-EC4CCB2D07DA}"/>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1472" y="5487521"/>
            <a:ext cx="306841" cy="306841"/>
          </a:xfrm>
          <a:prstGeom prst="rect">
            <a:avLst/>
          </a:prstGeom>
        </p:spPr>
      </p:pic>
      <p:pic>
        <p:nvPicPr>
          <p:cNvPr id="15" name="図 14">
            <a:extLst>
              <a:ext uri="{FF2B5EF4-FFF2-40B4-BE49-F238E27FC236}">
                <a16:creationId xmlns:a16="http://schemas.microsoft.com/office/drawing/2014/main" id="{2C11F9D2-3D68-4615-B2CD-A5442A45A581}"/>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734175" y="2891936"/>
            <a:ext cx="317989" cy="317989"/>
          </a:xfrm>
          <a:prstGeom prst="rect">
            <a:avLst/>
          </a:prstGeom>
        </p:spPr>
      </p:pic>
      <p:sp>
        <p:nvSpPr>
          <p:cNvPr id="33" name="タイトル 1">
            <a:extLst>
              <a:ext uri="{FF2B5EF4-FFF2-40B4-BE49-F238E27FC236}">
                <a16:creationId xmlns:a16="http://schemas.microsoft.com/office/drawing/2014/main" id="{6866CE9D-EC29-439C-82EA-70B4F072A531}"/>
              </a:ext>
            </a:extLst>
          </p:cNvPr>
          <p:cNvSpPr txBox="1">
            <a:spLocks/>
          </p:cNvSpPr>
          <p:nvPr/>
        </p:nvSpPr>
        <p:spPr>
          <a:xfrm>
            <a:off x="7065997" y="2878738"/>
            <a:ext cx="4862447" cy="1102956"/>
          </a:xfrm>
          <a:prstGeom prst="rect">
            <a:avLst/>
          </a:prstGeom>
        </p:spPr>
        <p:txBody>
          <a:bodyPr vert="horz" lIns="91440" tIns="45720" rIns="91440" bIns="45720" rtlCol="0" anchor="ctr" anchorCtr="0">
            <a:normAutofit fontScale="85000" lnSpcReduction="10000"/>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50000"/>
              </a:lnSpc>
            </a:pPr>
            <a:r>
              <a:rPr kumimoji="1" lang="en-US" altLang="ja-JP" sz="1400" dirty="0">
                <a:solidFill>
                  <a:schemeClr val="accent4">
                    <a:lumMod val="75000"/>
                  </a:schemeClr>
                </a:solidFill>
                <a:latin typeface="+mn-ea"/>
              </a:rPr>
              <a:t>SEO</a:t>
            </a:r>
            <a:r>
              <a:rPr kumimoji="1" lang="ja-JP" altLang="en-US" sz="1400" dirty="0">
                <a:solidFill>
                  <a:schemeClr val="accent4">
                    <a:lumMod val="75000"/>
                  </a:schemeClr>
                </a:solidFill>
                <a:latin typeface="+mn-ea"/>
              </a:rPr>
              <a:t>強化</a:t>
            </a:r>
            <a:endParaRPr kumimoji="1" lang="en-US" altLang="ja-JP" sz="1400" dirty="0">
              <a:solidFill>
                <a:schemeClr val="accent4">
                  <a:lumMod val="75000"/>
                </a:schemeClr>
              </a:solidFill>
              <a:latin typeface="+mn-ea"/>
            </a:endParaRPr>
          </a:p>
          <a:p>
            <a:pPr>
              <a:lnSpc>
                <a:spcPct val="150000"/>
              </a:lnSpc>
            </a:pPr>
            <a:r>
              <a:rPr kumimoji="1" lang="ja-JP" altLang="en-US" sz="1400" dirty="0">
                <a:solidFill>
                  <a:schemeClr val="accent4">
                    <a:lumMod val="75000"/>
                  </a:schemeClr>
                </a:solidFill>
                <a:latin typeface="+mn-ea"/>
              </a:rPr>
              <a:t>・美容医療や西宮、アンチエイジングでの</a:t>
            </a:r>
            <a:r>
              <a:rPr kumimoji="1" lang="en-US" altLang="ja-JP" sz="1400" dirty="0">
                <a:solidFill>
                  <a:schemeClr val="accent4">
                    <a:lumMod val="75000"/>
                  </a:schemeClr>
                </a:solidFill>
                <a:latin typeface="+mn-ea"/>
              </a:rPr>
              <a:t>SEO</a:t>
            </a:r>
            <a:r>
              <a:rPr kumimoji="1" lang="ja-JP" altLang="en-US" sz="1400" dirty="0">
                <a:solidFill>
                  <a:schemeClr val="accent4">
                    <a:lumMod val="75000"/>
                  </a:schemeClr>
                </a:solidFill>
                <a:latin typeface="+mn-ea"/>
              </a:rPr>
              <a:t>ワードを調査しサイト原稿に盛り込んでいただく</a:t>
            </a:r>
            <a:br>
              <a:rPr kumimoji="1" lang="en-US" altLang="ja-JP" sz="1400" dirty="0">
                <a:solidFill>
                  <a:schemeClr val="accent4">
                    <a:lumMod val="75000"/>
                  </a:schemeClr>
                </a:solidFill>
                <a:latin typeface="+mn-ea"/>
              </a:rPr>
            </a:br>
            <a:r>
              <a:rPr kumimoji="1" lang="ja-JP" altLang="en-US" sz="1400" dirty="0">
                <a:solidFill>
                  <a:schemeClr val="accent4">
                    <a:lumMod val="75000"/>
                  </a:schemeClr>
                </a:solidFill>
                <a:latin typeface="+mn-ea"/>
              </a:rPr>
              <a:t>・ソースコードの見直し、正しい</a:t>
            </a:r>
            <a:r>
              <a:rPr kumimoji="1" lang="en-US" altLang="ja-JP" sz="1400" dirty="0">
                <a:solidFill>
                  <a:schemeClr val="accent4">
                    <a:lumMod val="75000"/>
                  </a:schemeClr>
                </a:solidFill>
                <a:latin typeface="+mn-ea"/>
              </a:rPr>
              <a:t>h</a:t>
            </a:r>
            <a:r>
              <a:rPr kumimoji="1" lang="ja-JP" altLang="en-US" sz="1400" dirty="0">
                <a:solidFill>
                  <a:schemeClr val="accent4">
                    <a:lumMod val="75000"/>
                  </a:schemeClr>
                </a:solidFill>
                <a:latin typeface="+mn-ea"/>
              </a:rPr>
              <a:t>タグの利用など根本を立て直し</a:t>
            </a:r>
          </a:p>
        </p:txBody>
      </p:sp>
      <p:pic>
        <p:nvPicPr>
          <p:cNvPr id="34" name="図 33">
            <a:extLst>
              <a:ext uri="{FF2B5EF4-FFF2-40B4-BE49-F238E27FC236}">
                <a16:creationId xmlns:a16="http://schemas.microsoft.com/office/drawing/2014/main" id="{817D7D3F-CF6A-4E0C-85B9-7F6B64387F8C}"/>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734175" y="4046495"/>
            <a:ext cx="317989" cy="317989"/>
          </a:xfrm>
          <a:prstGeom prst="rect">
            <a:avLst/>
          </a:prstGeom>
        </p:spPr>
      </p:pic>
      <p:sp>
        <p:nvSpPr>
          <p:cNvPr id="35" name="タイトル 1">
            <a:extLst>
              <a:ext uri="{FF2B5EF4-FFF2-40B4-BE49-F238E27FC236}">
                <a16:creationId xmlns:a16="http://schemas.microsoft.com/office/drawing/2014/main" id="{3884156E-0CDB-4D86-8B50-4D40879F3F8D}"/>
              </a:ext>
            </a:extLst>
          </p:cNvPr>
          <p:cNvSpPr txBox="1">
            <a:spLocks/>
          </p:cNvSpPr>
          <p:nvPr/>
        </p:nvSpPr>
        <p:spPr>
          <a:xfrm>
            <a:off x="7065997" y="3957097"/>
            <a:ext cx="4862447" cy="664991"/>
          </a:xfrm>
          <a:prstGeom prst="rect">
            <a:avLst/>
          </a:prstGeom>
        </p:spPr>
        <p:txBody>
          <a:bodyPr vert="horz" lIns="91440" tIns="45720" rIns="91440" bIns="45720" rtlCol="0" anchor="ctr" anchorCtr="0">
            <a:normAutofit fontScale="92500"/>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50000"/>
              </a:lnSpc>
            </a:pPr>
            <a:r>
              <a:rPr kumimoji="1" lang="ja-JP" altLang="en-US" sz="1400" dirty="0">
                <a:solidFill>
                  <a:schemeClr val="accent4">
                    <a:lumMod val="75000"/>
                  </a:schemeClr>
                </a:solidFill>
                <a:latin typeface="+mn-ea"/>
              </a:rPr>
              <a:t>ガイドラインに沿ったルールで症例写真をご提供いただき効果の説得力を促す</a:t>
            </a:r>
          </a:p>
        </p:txBody>
      </p:sp>
      <p:pic>
        <p:nvPicPr>
          <p:cNvPr id="36" name="図 35">
            <a:extLst>
              <a:ext uri="{FF2B5EF4-FFF2-40B4-BE49-F238E27FC236}">
                <a16:creationId xmlns:a16="http://schemas.microsoft.com/office/drawing/2014/main" id="{AA324D27-F7A7-4834-856A-C67CF1513279}"/>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734175" y="4711486"/>
            <a:ext cx="317989" cy="317989"/>
          </a:xfrm>
          <a:prstGeom prst="rect">
            <a:avLst/>
          </a:prstGeom>
        </p:spPr>
      </p:pic>
      <p:sp>
        <p:nvSpPr>
          <p:cNvPr id="37" name="タイトル 1">
            <a:extLst>
              <a:ext uri="{FF2B5EF4-FFF2-40B4-BE49-F238E27FC236}">
                <a16:creationId xmlns:a16="http://schemas.microsoft.com/office/drawing/2014/main" id="{FDD00AE0-9F9D-42FF-B824-D6AFA69D7973}"/>
              </a:ext>
            </a:extLst>
          </p:cNvPr>
          <p:cNvSpPr txBox="1">
            <a:spLocks/>
          </p:cNvSpPr>
          <p:nvPr/>
        </p:nvSpPr>
        <p:spPr>
          <a:xfrm>
            <a:off x="7065997" y="4622088"/>
            <a:ext cx="4862447" cy="664991"/>
          </a:xfrm>
          <a:prstGeom prst="rect">
            <a:avLst/>
          </a:prstGeom>
        </p:spPr>
        <p:txBody>
          <a:bodyPr vert="horz" lIns="91440" tIns="45720" rIns="91440" bIns="45720" rtlCol="0" anchor="ctr" anchorCtr="0">
            <a:normAutofit fontScale="92500"/>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50000"/>
              </a:lnSpc>
            </a:pPr>
            <a:r>
              <a:rPr kumimoji="1" lang="ja-JP" altLang="en-US" sz="1400" dirty="0">
                <a:solidFill>
                  <a:schemeClr val="accent4">
                    <a:lumMod val="75000"/>
                  </a:schemeClr>
                </a:solidFill>
                <a:latin typeface="+mn-ea"/>
              </a:rPr>
              <a:t>情報にフォーカスしたデザイン（症例数、施術力で勝負）し情報が多いながら</a:t>
            </a:r>
            <a:r>
              <a:rPr kumimoji="1" lang="en-US" altLang="ja-JP" sz="1400" dirty="0">
                <a:solidFill>
                  <a:schemeClr val="accent4">
                    <a:lumMod val="75000"/>
                  </a:schemeClr>
                </a:solidFill>
                <a:latin typeface="+mn-ea"/>
              </a:rPr>
              <a:t>SP</a:t>
            </a:r>
            <a:r>
              <a:rPr kumimoji="1" lang="ja-JP" altLang="en-US" sz="1400" dirty="0">
                <a:solidFill>
                  <a:schemeClr val="accent4">
                    <a:lumMod val="75000"/>
                  </a:schemeClr>
                </a:solidFill>
                <a:latin typeface="+mn-ea"/>
              </a:rPr>
              <a:t>ファーストを意識しイラストを取り込む</a:t>
            </a:r>
          </a:p>
        </p:txBody>
      </p:sp>
      <p:pic>
        <p:nvPicPr>
          <p:cNvPr id="38" name="図 37">
            <a:extLst>
              <a:ext uri="{FF2B5EF4-FFF2-40B4-BE49-F238E27FC236}">
                <a16:creationId xmlns:a16="http://schemas.microsoft.com/office/drawing/2014/main" id="{7F5715C3-91D8-4445-809C-55AC2F5786DA}"/>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734175" y="5393868"/>
            <a:ext cx="317989" cy="317989"/>
          </a:xfrm>
          <a:prstGeom prst="rect">
            <a:avLst/>
          </a:prstGeom>
        </p:spPr>
      </p:pic>
      <p:sp>
        <p:nvSpPr>
          <p:cNvPr id="39" name="タイトル 1">
            <a:extLst>
              <a:ext uri="{FF2B5EF4-FFF2-40B4-BE49-F238E27FC236}">
                <a16:creationId xmlns:a16="http://schemas.microsoft.com/office/drawing/2014/main" id="{2CFE3DFB-AFFB-4458-8279-502079F25058}"/>
              </a:ext>
            </a:extLst>
          </p:cNvPr>
          <p:cNvSpPr txBox="1">
            <a:spLocks/>
          </p:cNvSpPr>
          <p:nvPr/>
        </p:nvSpPr>
        <p:spPr>
          <a:xfrm>
            <a:off x="7065997" y="5304470"/>
            <a:ext cx="4862447" cy="664991"/>
          </a:xfrm>
          <a:prstGeom prst="rect">
            <a:avLst/>
          </a:prstGeom>
        </p:spPr>
        <p:txBody>
          <a:bodyPr vert="horz" lIns="91440" tIns="45720" rIns="91440" bIns="45720" rtlCol="0" anchor="ctr" anchorCtr="0">
            <a:normAutofit fontScale="92500"/>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50000"/>
              </a:lnSpc>
            </a:pPr>
            <a:r>
              <a:rPr kumimoji="1" lang="ja-JP" altLang="en-US" sz="1400" dirty="0">
                <a:solidFill>
                  <a:schemeClr val="accent4">
                    <a:lumMod val="75000"/>
                  </a:schemeClr>
                </a:solidFill>
                <a:latin typeface="+mn-ea"/>
              </a:rPr>
              <a:t>尻切れトンボページの精査。回遊強化でフォームや電話をトリガーとした構成</a:t>
            </a:r>
          </a:p>
        </p:txBody>
      </p:sp>
    </p:spTree>
    <p:extLst>
      <p:ext uri="{BB962C8B-B14F-4D97-AF65-F5344CB8AC3E}">
        <p14:creationId xmlns:p14="http://schemas.microsoft.com/office/powerpoint/2010/main" val="340098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D7D6EB6E-B225-474C-9FD9-E249B4698FB1}"/>
              </a:ext>
            </a:extLst>
          </p:cNvPr>
          <p:cNvSpPr txBox="1">
            <a:spLocks/>
          </p:cNvSpPr>
          <p:nvPr/>
        </p:nvSpPr>
        <p:spPr>
          <a:xfrm>
            <a:off x="219108" y="190952"/>
            <a:ext cx="11845374" cy="895738"/>
          </a:xfrm>
          <a:prstGeom prst="rect">
            <a:avLst/>
          </a:prstGeom>
          <a:solidFill>
            <a:schemeClr val="accent5">
              <a:lumMod val="20000"/>
              <a:lumOff val="80000"/>
            </a:schemeClr>
          </a:solidFill>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r>
              <a:rPr lang="ja-JP" altLang="en-US" sz="4400" dirty="0">
                <a:solidFill>
                  <a:srgbClr val="596A85"/>
                </a:solidFill>
                <a:latin typeface="MS UI Gothic" panose="020B0600070205080204" pitchFamily="50" charset="-128"/>
                <a:ea typeface="MS UI Gothic" panose="020B0600070205080204" pitchFamily="50" charset="-128"/>
                <a:cs typeface="Arial" panose="020B0604020202020204" pitchFamily="34" charset="0"/>
              </a:rPr>
              <a:t>メディアミックスについて</a:t>
            </a:r>
          </a:p>
        </p:txBody>
      </p:sp>
      <p:sp>
        <p:nvSpPr>
          <p:cNvPr id="25" name="タイトル 1">
            <a:extLst>
              <a:ext uri="{FF2B5EF4-FFF2-40B4-BE49-F238E27FC236}">
                <a16:creationId xmlns:a16="http://schemas.microsoft.com/office/drawing/2014/main" id="{581F4B9B-6F1C-4800-AE5E-9F117310465A}"/>
              </a:ext>
            </a:extLst>
          </p:cNvPr>
          <p:cNvSpPr txBox="1">
            <a:spLocks/>
          </p:cNvSpPr>
          <p:nvPr/>
        </p:nvSpPr>
        <p:spPr>
          <a:xfrm>
            <a:off x="894807" y="1110161"/>
            <a:ext cx="10572515" cy="1371782"/>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本件をお受けした</a:t>
            </a:r>
            <a:r>
              <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6</a:t>
            </a: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月にレーザーキャンペーンをされていて、</a:t>
            </a:r>
          </a:p>
          <a:p>
            <a:pPr algn="ct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「日差しや紫外線がきつくなる時期にやって大丈夫ですか？」と聞いたところ</a:t>
            </a:r>
          </a:p>
          <a:p>
            <a:pPr algn="ctr">
              <a:lnSpc>
                <a:spcPct val="150000"/>
              </a:lnSpc>
            </a:pPr>
            <a:r>
              <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6</a:t>
            </a: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月がラストチャンスとのことでした。そこで・・・・・</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p:txBody>
      </p:sp>
      <p:pic>
        <p:nvPicPr>
          <p:cNvPr id="3" name="図 2" descr="図形&#10;&#10;中程度の精度で自動的に生成された説明">
            <a:extLst>
              <a:ext uri="{FF2B5EF4-FFF2-40B4-BE49-F238E27FC236}">
                <a16:creationId xmlns:a16="http://schemas.microsoft.com/office/drawing/2014/main" id="{8C190719-15E9-4AE5-984A-4D9A881DFB52}"/>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79619" y="2784396"/>
            <a:ext cx="1685925" cy="2261465"/>
          </a:xfrm>
          <a:prstGeom prst="rect">
            <a:avLst/>
          </a:prstGeom>
        </p:spPr>
      </p:pic>
      <p:sp>
        <p:nvSpPr>
          <p:cNvPr id="28" name="タイトル 1">
            <a:extLst>
              <a:ext uri="{FF2B5EF4-FFF2-40B4-BE49-F238E27FC236}">
                <a16:creationId xmlns:a16="http://schemas.microsoft.com/office/drawing/2014/main" id="{B90AF3FC-9929-48DA-9C0E-0865BA2E9CE5}"/>
              </a:ext>
            </a:extLst>
          </p:cNvPr>
          <p:cNvSpPr txBox="1">
            <a:spLocks/>
          </p:cNvSpPr>
          <p:nvPr/>
        </p:nvSpPr>
        <p:spPr>
          <a:xfrm>
            <a:off x="2521159" y="2714440"/>
            <a:ext cx="2401517" cy="843837"/>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産後の肝斑・抜け毛</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a:p>
            <a:pPr algn="ct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問題</a:t>
            </a:r>
          </a:p>
        </p:txBody>
      </p:sp>
      <p:sp>
        <p:nvSpPr>
          <p:cNvPr id="29" name="タイトル 1">
            <a:extLst>
              <a:ext uri="{FF2B5EF4-FFF2-40B4-BE49-F238E27FC236}">
                <a16:creationId xmlns:a16="http://schemas.microsoft.com/office/drawing/2014/main" id="{EDB46744-CDFA-46C9-A0B7-D63FEE48512F}"/>
              </a:ext>
            </a:extLst>
          </p:cNvPr>
          <p:cNvSpPr txBox="1">
            <a:spLocks/>
          </p:cNvSpPr>
          <p:nvPr/>
        </p:nvSpPr>
        <p:spPr>
          <a:xfrm>
            <a:off x="1663379" y="4230342"/>
            <a:ext cx="2502535" cy="840011"/>
          </a:xfrm>
          <a:prstGeom prst="rect">
            <a:avLst/>
          </a:prstGeom>
        </p:spPr>
        <p:txBody>
          <a:bodyPr vert="horz" lIns="91440" tIns="45720" rIns="91440" bIns="45720" rtlCol="0" anchor="ctr" anchorCtr="0">
            <a:normAutofit fontScale="92500"/>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脱毛したのにホルモンバランスの崩れから産毛が再発</a:t>
            </a:r>
          </a:p>
        </p:txBody>
      </p:sp>
      <p:sp>
        <p:nvSpPr>
          <p:cNvPr id="40" name="タイトル 1">
            <a:extLst>
              <a:ext uri="{FF2B5EF4-FFF2-40B4-BE49-F238E27FC236}">
                <a16:creationId xmlns:a16="http://schemas.microsoft.com/office/drawing/2014/main" id="{846C1C3E-7251-4862-B151-8E7759939E81}"/>
              </a:ext>
            </a:extLst>
          </p:cNvPr>
          <p:cNvSpPr txBox="1">
            <a:spLocks/>
          </p:cNvSpPr>
          <p:nvPr/>
        </p:nvSpPr>
        <p:spPr>
          <a:xfrm>
            <a:off x="7725740" y="2631973"/>
            <a:ext cx="2502535" cy="840011"/>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家で出来る美容医療の先生が進めるスキンケア</a:t>
            </a:r>
          </a:p>
        </p:txBody>
      </p:sp>
      <p:sp>
        <p:nvSpPr>
          <p:cNvPr id="41" name="タイトル 1">
            <a:extLst>
              <a:ext uri="{FF2B5EF4-FFF2-40B4-BE49-F238E27FC236}">
                <a16:creationId xmlns:a16="http://schemas.microsoft.com/office/drawing/2014/main" id="{7C51AC77-ECFC-46AE-8F80-837DE1AC4B86}"/>
              </a:ext>
            </a:extLst>
          </p:cNvPr>
          <p:cNvSpPr txBox="1">
            <a:spLocks/>
          </p:cNvSpPr>
          <p:nvPr/>
        </p:nvSpPr>
        <p:spPr>
          <a:xfrm>
            <a:off x="9606975" y="1189333"/>
            <a:ext cx="2466975" cy="1027306"/>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子供さんのアトピー・</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a:p>
            <a:pPr algn="ct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あせも・ケガ・傷跡</a:t>
            </a:r>
          </a:p>
        </p:txBody>
      </p:sp>
      <p:sp>
        <p:nvSpPr>
          <p:cNvPr id="4" name="吹き出し: 円形 3">
            <a:extLst>
              <a:ext uri="{FF2B5EF4-FFF2-40B4-BE49-F238E27FC236}">
                <a16:creationId xmlns:a16="http://schemas.microsoft.com/office/drawing/2014/main" id="{ABB873CD-375B-4FA4-A7A6-C100E433A3FC}"/>
              </a:ext>
            </a:extLst>
          </p:cNvPr>
          <p:cNvSpPr/>
          <p:nvPr/>
        </p:nvSpPr>
        <p:spPr>
          <a:xfrm>
            <a:off x="7612402" y="2403166"/>
            <a:ext cx="2692039" cy="1297626"/>
          </a:xfrm>
          <a:prstGeom prst="wedgeEllipseCallout">
            <a:avLst>
              <a:gd name="adj1" fmla="val -53423"/>
              <a:gd name="adj2" fmla="val 47903"/>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吹き出し: 円形 41">
            <a:extLst>
              <a:ext uri="{FF2B5EF4-FFF2-40B4-BE49-F238E27FC236}">
                <a16:creationId xmlns:a16="http://schemas.microsoft.com/office/drawing/2014/main" id="{39D006A8-A23A-44EF-A777-12811BB24319}"/>
              </a:ext>
            </a:extLst>
          </p:cNvPr>
          <p:cNvSpPr/>
          <p:nvPr/>
        </p:nvSpPr>
        <p:spPr>
          <a:xfrm>
            <a:off x="9606975" y="1207404"/>
            <a:ext cx="2381618" cy="1056233"/>
          </a:xfrm>
          <a:prstGeom prst="wedgeEllipseCallout">
            <a:avLst>
              <a:gd name="adj1" fmla="val -51250"/>
              <a:gd name="adj2" fmla="val 52696"/>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吹き出し: 円形 42">
            <a:extLst>
              <a:ext uri="{FF2B5EF4-FFF2-40B4-BE49-F238E27FC236}">
                <a16:creationId xmlns:a16="http://schemas.microsoft.com/office/drawing/2014/main" id="{F6AD544D-3284-41C7-A414-E68B8FBB576C}"/>
              </a:ext>
            </a:extLst>
          </p:cNvPr>
          <p:cNvSpPr/>
          <p:nvPr/>
        </p:nvSpPr>
        <p:spPr>
          <a:xfrm>
            <a:off x="1553569" y="4014677"/>
            <a:ext cx="2843485" cy="1270301"/>
          </a:xfrm>
          <a:prstGeom prst="wedgeEllipseCallout">
            <a:avLst>
              <a:gd name="adj1" fmla="val 70122"/>
              <a:gd name="adj2" fmla="val -29516"/>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吹き出し: 円形 43">
            <a:extLst>
              <a:ext uri="{FF2B5EF4-FFF2-40B4-BE49-F238E27FC236}">
                <a16:creationId xmlns:a16="http://schemas.microsoft.com/office/drawing/2014/main" id="{B1C2CC63-7A9B-4E27-84A7-88ED9C480CD1}"/>
              </a:ext>
            </a:extLst>
          </p:cNvPr>
          <p:cNvSpPr/>
          <p:nvPr/>
        </p:nvSpPr>
        <p:spPr>
          <a:xfrm>
            <a:off x="2670551" y="2462135"/>
            <a:ext cx="2088453" cy="1297626"/>
          </a:xfrm>
          <a:prstGeom prst="wedgeEllipseCallout">
            <a:avLst>
              <a:gd name="adj1" fmla="val 73025"/>
              <a:gd name="adj2" fmla="val 22235"/>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タイトル 1">
            <a:extLst>
              <a:ext uri="{FF2B5EF4-FFF2-40B4-BE49-F238E27FC236}">
                <a16:creationId xmlns:a16="http://schemas.microsoft.com/office/drawing/2014/main" id="{DD90A173-F6E8-443A-B8A8-C0C5AFD3F35B}"/>
              </a:ext>
            </a:extLst>
          </p:cNvPr>
          <p:cNvSpPr txBox="1">
            <a:spLocks/>
          </p:cNvSpPr>
          <p:nvPr/>
        </p:nvSpPr>
        <p:spPr>
          <a:xfrm>
            <a:off x="219108" y="5343977"/>
            <a:ext cx="11845374" cy="895738"/>
          </a:xfrm>
          <a:prstGeom prst="rect">
            <a:avLst/>
          </a:prstGeom>
          <a:solidFill>
            <a:schemeClr val="accent5">
              <a:lumMod val="20000"/>
              <a:lumOff val="80000"/>
            </a:schemeClr>
          </a:solidFill>
        </p:spPr>
        <p:txBody>
          <a:bodyPr vert="horz" lIns="91440" tIns="45720" rIns="91440" bIns="45720" rtlCol="0" anchor="ctr" anchorCtr="0">
            <a:normAutofit fontScale="70000" lnSpcReduction="20000"/>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lnSpc>
                <a:spcPct val="150000"/>
              </a:lnSpc>
            </a:pPr>
            <a:r>
              <a:rPr lang="ja-JP" altLang="en-US" sz="2800" dirty="0">
                <a:solidFill>
                  <a:srgbClr val="596A85"/>
                </a:solidFill>
                <a:latin typeface="MS UI Gothic" panose="020B0600070205080204" pitchFamily="50" charset="-128"/>
                <a:ea typeface="MS UI Gothic" panose="020B0600070205080204" pitchFamily="50" charset="-128"/>
                <a:cs typeface="Arial" panose="020B0604020202020204" pitchFamily="34" charset="0"/>
              </a:rPr>
              <a:t>思わずへ～知らなかった。という情報をプレママや年代別（女性向け</a:t>
            </a:r>
            <a:r>
              <a:rPr lang="en-US" altLang="ja-JP" sz="2800" dirty="0">
                <a:solidFill>
                  <a:srgbClr val="596A85"/>
                </a:solidFill>
                <a:latin typeface="MS UI Gothic" panose="020B0600070205080204" pitchFamily="50" charset="-128"/>
                <a:ea typeface="MS UI Gothic" panose="020B0600070205080204" pitchFamily="50" charset="-128"/>
                <a:cs typeface="Arial" panose="020B0604020202020204" pitchFamily="34" charset="0"/>
              </a:rPr>
              <a:t>AGA</a:t>
            </a:r>
            <a:r>
              <a:rPr lang="ja-JP" altLang="en-US" sz="2800" dirty="0">
                <a:solidFill>
                  <a:srgbClr val="596A85"/>
                </a:solidFill>
                <a:latin typeface="MS UI Gothic" panose="020B0600070205080204" pitchFamily="50" charset="-128"/>
                <a:ea typeface="MS UI Gothic" panose="020B0600070205080204" pitchFamily="50" charset="-128"/>
                <a:cs typeface="Arial" panose="020B0604020202020204" pitchFamily="34" charset="0"/>
              </a:rPr>
              <a:t>、眼瞼下垂）に向けて</a:t>
            </a:r>
            <a:endParaRPr lang="en-US" altLang="ja-JP" sz="2800" dirty="0">
              <a:solidFill>
                <a:srgbClr val="596A85"/>
              </a:solidFill>
              <a:latin typeface="MS UI Gothic" panose="020B0600070205080204" pitchFamily="50" charset="-128"/>
              <a:ea typeface="MS UI Gothic" panose="020B0600070205080204" pitchFamily="50" charset="-128"/>
              <a:cs typeface="Arial" panose="020B0604020202020204" pitchFamily="34" charset="0"/>
            </a:endParaRPr>
          </a:p>
          <a:p>
            <a:pPr algn="ctr">
              <a:lnSpc>
                <a:spcPct val="150000"/>
              </a:lnSpc>
            </a:pPr>
            <a:r>
              <a:rPr lang="ja-JP" altLang="en-US" sz="2800" dirty="0">
                <a:solidFill>
                  <a:srgbClr val="596A85"/>
                </a:solidFill>
                <a:latin typeface="MS UI Gothic" panose="020B0600070205080204" pitchFamily="50" charset="-128"/>
                <a:ea typeface="MS UI Gothic" panose="020B0600070205080204" pitchFamily="50" charset="-128"/>
                <a:cs typeface="Arial" panose="020B0604020202020204" pitchFamily="34" charset="0"/>
              </a:rPr>
              <a:t>先生の視点で医師監修記事をご提供いただけないか</a:t>
            </a:r>
          </a:p>
        </p:txBody>
      </p:sp>
      <p:sp>
        <p:nvSpPr>
          <p:cNvPr id="14" name="タイトル 1">
            <a:extLst>
              <a:ext uri="{FF2B5EF4-FFF2-40B4-BE49-F238E27FC236}">
                <a16:creationId xmlns:a16="http://schemas.microsoft.com/office/drawing/2014/main" id="{1D341596-F1D6-4EC8-8755-DA1BE221FE08}"/>
              </a:ext>
            </a:extLst>
          </p:cNvPr>
          <p:cNvSpPr txBox="1">
            <a:spLocks/>
          </p:cNvSpPr>
          <p:nvPr/>
        </p:nvSpPr>
        <p:spPr>
          <a:xfrm>
            <a:off x="108190" y="2258569"/>
            <a:ext cx="2401517" cy="843837"/>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女性や夫の</a:t>
            </a:r>
            <a:r>
              <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AGA</a:t>
            </a: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問題</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a:p>
            <a:pPr algn="ctr">
              <a:lnSpc>
                <a:spcPct val="150000"/>
              </a:lnSpc>
            </a:pPr>
            <a:r>
              <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30</a:t>
            </a: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代からの対策</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p:txBody>
      </p:sp>
      <p:sp>
        <p:nvSpPr>
          <p:cNvPr id="15" name="吹き出し: 円形 14">
            <a:extLst>
              <a:ext uri="{FF2B5EF4-FFF2-40B4-BE49-F238E27FC236}">
                <a16:creationId xmlns:a16="http://schemas.microsoft.com/office/drawing/2014/main" id="{BD2CBD35-1F34-48B0-BED6-5345C1BDA67B}"/>
              </a:ext>
            </a:extLst>
          </p:cNvPr>
          <p:cNvSpPr/>
          <p:nvPr/>
        </p:nvSpPr>
        <p:spPr>
          <a:xfrm>
            <a:off x="203407" y="2028134"/>
            <a:ext cx="2279489" cy="1252474"/>
          </a:xfrm>
          <a:prstGeom prst="wedgeEllipseCallout">
            <a:avLst>
              <a:gd name="adj1" fmla="val 48520"/>
              <a:gd name="adj2" fmla="val 84939"/>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タイトル 1">
            <a:extLst>
              <a:ext uri="{FF2B5EF4-FFF2-40B4-BE49-F238E27FC236}">
                <a16:creationId xmlns:a16="http://schemas.microsoft.com/office/drawing/2014/main" id="{B0796188-9B9B-4294-9A31-02AE47345267}"/>
              </a:ext>
            </a:extLst>
          </p:cNvPr>
          <p:cNvSpPr txBox="1">
            <a:spLocks/>
          </p:cNvSpPr>
          <p:nvPr/>
        </p:nvSpPr>
        <p:spPr>
          <a:xfrm>
            <a:off x="7993581" y="3948724"/>
            <a:ext cx="3012775" cy="1098151"/>
          </a:xfrm>
          <a:prstGeom prst="rect">
            <a:avLst/>
          </a:prstGeom>
        </p:spPr>
        <p:txBody>
          <a:bodyPr vert="horz" lIns="91440" tIns="45720" rIns="91440" bIns="45720" rtlCol="0" anchor="ctr" anchorCtr="0">
            <a:normAutofit fontScale="70000" lnSpcReduction="20000"/>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lnSpc>
                <a:spcPct val="150000"/>
              </a:lnSpc>
            </a:pPr>
            <a:r>
              <a:rPr lang="ja-JP" altLang="en-US" sz="1800" b="1"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気になる白髪抜いてたらこうなった</a:t>
            </a:r>
          </a:p>
          <a:p>
            <a:pPr algn="ctr">
              <a:lnSpc>
                <a:spcPct val="150000"/>
              </a:lnSpc>
            </a:pPr>
            <a:r>
              <a:rPr lang="ja-JP" altLang="en-US" sz="1800" b="1"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眼瞼下垂を遅らせる洗顔方法など、</a:t>
            </a:r>
            <a:endParaRPr lang="en-US" altLang="ja-JP" sz="1800" b="1"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a:p>
            <a:pPr algn="ctr">
              <a:lnSpc>
                <a:spcPct val="150000"/>
              </a:lnSpc>
            </a:pPr>
            <a:r>
              <a:rPr lang="ja-JP" altLang="en-US" sz="1800" b="1"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ウーマンカレンダーコンテンツと</a:t>
            </a:r>
            <a:endParaRPr lang="en-US" altLang="ja-JP" sz="1800" b="1"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a:p>
            <a:pPr algn="ctr">
              <a:lnSpc>
                <a:spcPct val="150000"/>
              </a:lnSpc>
            </a:pPr>
            <a:r>
              <a:rPr lang="ja-JP" altLang="en-US" sz="1800" b="1"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一体化できないかな？</a:t>
            </a:r>
          </a:p>
        </p:txBody>
      </p:sp>
      <p:sp>
        <p:nvSpPr>
          <p:cNvPr id="17" name="吹き出し: 円形 16">
            <a:extLst>
              <a:ext uri="{FF2B5EF4-FFF2-40B4-BE49-F238E27FC236}">
                <a16:creationId xmlns:a16="http://schemas.microsoft.com/office/drawing/2014/main" id="{5D5F6F4B-56B9-4926-8F8E-B13EC46FF764}"/>
              </a:ext>
            </a:extLst>
          </p:cNvPr>
          <p:cNvSpPr/>
          <p:nvPr/>
        </p:nvSpPr>
        <p:spPr>
          <a:xfrm>
            <a:off x="7884542" y="3759761"/>
            <a:ext cx="3205704" cy="1395253"/>
          </a:xfrm>
          <a:prstGeom prst="wedgeEllipseCallout">
            <a:avLst>
              <a:gd name="adj1" fmla="val -68570"/>
              <a:gd name="adj2" fmla="val -31428"/>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5686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D7D6EB6E-B225-474C-9FD9-E249B4698FB1}"/>
              </a:ext>
            </a:extLst>
          </p:cNvPr>
          <p:cNvSpPr txBox="1">
            <a:spLocks/>
          </p:cNvSpPr>
          <p:nvPr/>
        </p:nvSpPr>
        <p:spPr>
          <a:xfrm>
            <a:off x="219108" y="190952"/>
            <a:ext cx="11845374" cy="895738"/>
          </a:xfrm>
          <a:prstGeom prst="rect">
            <a:avLst/>
          </a:prstGeom>
          <a:solidFill>
            <a:schemeClr val="accent5">
              <a:lumMod val="20000"/>
              <a:lumOff val="80000"/>
            </a:schemeClr>
          </a:solidFill>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r>
              <a:rPr lang="ja-JP" altLang="en-US" sz="4400" dirty="0">
                <a:solidFill>
                  <a:srgbClr val="596A85"/>
                </a:solidFill>
                <a:latin typeface="MS UI Gothic" panose="020B0600070205080204" pitchFamily="50" charset="-128"/>
                <a:ea typeface="MS UI Gothic" panose="020B0600070205080204" pitchFamily="50" charset="-128"/>
                <a:cs typeface="Arial" panose="020B0604020202020204" pitchFamily="34" charset="0"/>
              </a:rPr>
              <a:t>その他</a:t>
            </a:r>
          </a:p>
        </p:txBody>
      </p:sp>
      <p:sp>
        <p:nvSpPr>
          <p:cNvPr id="25" name="タイトル 1">
            <a:extLst>
              <a:ext uri="{FF2B5EF4-FFF2-40B4-BE49-F238E27FC236}">
                <a16:creationId xmlns:a16="http://schemas.microsoft.com/office/drawing/2014/main" id="{581F4B9B-6F1C-4800-AE5E-9F117310465A}"/>
              </a:ext>
            </a:extLst>
          </p:cNvPr>
          <p:cNvSpPr txBox="1">
            <a:spLocks/>
          </p:cNvSpPr>
          <p:nvPr/>
        </p:nvSpPr>
        <p:spPr>
          <a:xfrm>
            <a:off x="1193387" y="1650322"/>
            <a:ext cx="10572515" cy="470989"/>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→マルッと</a:t>
            </a:r>
            <a:r>
              <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BC</a:t>
            </a: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でワンストップで運用</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p:txBody>
      </p:sp>
      <p:sp>
        <p:nvSpPr>
          <p:cNvPr id="14" name="タイトル 1">
            <a:extLst>
              <a:ext uri="{FF2B5EF4-FFF2-40B4-BE49-F238E27FC236}">
                <a16:creationId xmlns:a16="http://schemas.microsoft.com/office/drawing/2014/main" id="{B3D9C5FA-DBF4-4938-ADC0-A6B44D3BAB3C}"/>
              </a:ext>
            </a:extLst>
          </p:cNvPr>
          <p:cNvSpPr txBox="1">
            <a:spLocks/>
          </p:cNvSpPr>
          <p:nvPr/>
        </p:nvSpPr>
        <p:spPr>
          <a:xfrm>
            <a:off x="894807" y="1086690"/>
            <a:ext cx="10572515" cy="680539"/>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・西宮渡邉病院（美容医療）は、これから運用フォローを強化し、サーバー別会社管理から奪取予定</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p:txBody>
      </p:sp>
      <p:sp>
        <p:nvSpPr>
          <p:cNvPr id="15" name="タイトル 1">
            <a:extLst>
              <a:ext uri="{FF2B5EF4-FFF2-40B4-BE49-F238E27FC236}">
                <a16:creationId xmlns:a16="http://schemas.microsoft.com/office/drawing/2014/main" id="{CB6DD9BA-4AF7-4BE1-BA9A-3F54B11412F6}"/>
              </a:ext>
            </a:extLst>
          </p:cNvPr>
          <p:cNvSpPr txBox="1">
            <a:spLocks/>
          </p:cNvSpPr>
          <p:nvPr/>
        </p:nvSpPr>
        <p:spPr>
          <a:xfrm>
            <a:off x="1193387" y="2798385"/>
            <a:ext cx="10572515" cy="470989"/>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→医院側に認知度アップのメリットがあれば記事は無料で依頼できるのではないか</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p:txBody>
      </p:sp>
      <p:sp>
        <p:nvSpPr>
          <p:cNvPr id="16" name="タイトル 1">
            <a:extLst>
              <a:ext uri="{FF2B5EF4-FFF2-40B4-BE49-F238E27FC236}">
                <a16:creationId xmlns:a16="http://schemas.microsoft.com/office/drawing/2014/main" id="{C2B3B7BD-EBEC-4A24-87AD-AAD055F2BBFE}"/>
              </a:ext>
            </a:extLst>
          </p:cNvPr>
          <p:cNvSpPr txBox="1">
            <a:spLocks/>
          </p:cNvSpPr>
          <p:nvPr/>
        </p:nvSpPr>
        <p:spPr>
          <a:xfrm>
            <a:off x="894807" y="2193536"/>
            <a:ext cx="10572515" cy="680539"/>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・値引き交渉が入るため、お金には比較的シビアな印象</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p:txBody>
      </p:sp>
      <p:sp>
        <p:nvSpPr>
          <p:cNvPr id="17" name="タイトル 1">
            <a:extLst>
              <a:ext uri="{FF2B5EF4-FFF2-40B4-BE49-F238E27FC236}">
                <a16:creationId xmlns:a16="http://schemas.microsoft.com/office/drawing/2014/main" id="{D0A9673B-A109-4F11-ACDD-CD4FB45F1BDE}"/>
              </a:ext>
            </a:extLst>
          </p:cNvPr>
          <p:cNvSpPr txBox="1">
            <a:spLocks/>
          </p:cNvSpPr>
          <p:nvPr/>
        </p:nvSpPr>
        <p:spPr>
          <a:xfrm>
            <a:off x="894807" y="4128455"/>
            <a:ext cx="10572515" cy="470989"/>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・この美容医療の実績から、大阪でも案件獲得の機会ができたため提案時に東京メディアミックスも取り入れられる</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p:txBody>
      </p:sp>
      <p:sp>
        <p:nvSpPr>
          <p:cNvPr id="18" name="タイトル 1">
            <a:extLst>
              <a:ext uri="{FF2B5EF4-FFF2-40B4-BE49-F238E27FC236}">
                <a16:creationId xmlns:a16="http://schemas.microsoft.com/office/drawing/2014/main" id="{086E05F4-8CD5-4B11-9FF7-DBB702C62E45}"/>
              </a:ext>
            </a:extLst>
          </p:cNvPr>
          <p:cNvSpPr txBox="1">
            <a:spLocks/>
          </p:cNvSpPr>
          <p:nvPr/>
        </p:nvSpPr>
        <p:spPr>
          <a:xfrm>
            <a:off x="894807" y="3373508"/>
            <a:ext cx="10572515" cy="680539"/>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50000"/>
              </a:lnSpc>
            </a:pPr>
            <a:r>
              <a:rPr lang="ja-JP" altLang="en-US"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rPr>
              <a:t>・子育てから介護まで一貫サービスがあるため、美容医療以外でも東京へのご提供を強化を目標としたい</a:t>
            </a:r>
            <a:endParaRPr lang="en-US" altLang="ja-JP" sz="1800" dirty="0">
              <a:solidFill>
                <a:schemeClr val="accent4">
                  <a:lumMod val="75000"/>
                </a:schemeClr>
              </a:solidFill>
              <a:latin typeface="MS UI Gothic" panose="020B0600070205080204" pitchFamily="50" charset="-128"/>
              <a:ea typeface="MS UI Gothic" panose="020B0600070205080204" pitchFamily="50" charset="-128"/>
              <a:cs typeface="Arial" panose="020B0604020202020204" pitchFamily="34" charset="0"/>
            </a:endParaRPr>
          </a:p>
        </p:txBody>
      </p:sp>
      <p:sp>
        <p:nvSpPr>
          <p:cNvPr id="19" name="タイトル 1">
            <a:extLst>
              <a:ext uri="{FF2B5EF4-FFF2-40B4-BE49-F238E27FC236}">
                <a16:creationId xmlns:a16="http://schemas.microsoft.com/office/drawing/2014/main" id="{CBD01869-339F-4EB6-A3C2-6F35B6C25F2B}"/>
              </a:ext>
            </a:extLst>
          </p:cNvPr>
          <p:cNvSpPr txBox="1">
            <a:spLocks/>
          </p:cNvSpPr>
          <p:nvPr/>
        </p:nvSpPr>
        <p:spPr>
          <a:xfrm>
            <a:off x="219108" y="5207678"/>
            <a:ext cx="11845374" cy="895738"/>
          </a:xfrm>
          <a:prstGeom prst="rect">
            <a:avLst/>
          </a:prstGeom>
          <a:solidFill>
            <a:schemeClr val="accent5">
              <a:lumMod val="20000"/>
              <a:lumOff val="80000"/>
            </a:schemeClr>
          </a:solidFill>
        </p:spPr>
        <p:txBody>
          <a:bodyPr vert="horz" lIns="91440" tIns="45720" rIns="91440" bIns="45720" rtlCol="0" anchor="ctr" anchorCtr="0">
            <a:normAutofit fontScale="70000" lnSpcReduction="20000"/>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gn="ctr">
              <a:lnSpc>
                <a:spcPct val="150000"/>
              </a:lnSpc>
            </a:pPr>
            <a:r>
              <a:rPr lang="ja-JP" altLang="en-US" sz="2800" dirty="0">
                <a:solidFill>
                  <a:srgbClr val="596A85"/>
                </a:solidFill>
                <a:latin typeface="MS UI Gothic" panose="020B0600070205080204" pitchFamily="50" charset="-128"/>
                <a:ea typeface="MS UI Gothic" panose="020B0600070205080204" pitchFamily="50" charset="-128"/>
                <a:cs typeface="Arial" panose="020B0604020202020204" pitchFamily="34" charset="0"/>
              </a:rPr>
              <a:t>粗削りではありますが読んでいただいてありがとうございます。</a:t>
            </a:r>
            <a:endParaRPr lang="en-US" altLang="ja-JP" sz="2800" dirty="0">
              <a:solidFill>
                <a:srgbClr val="596A85"/>
              </a:solidFill>
              <a:latin typeface="MS UI Gothic" panose="020B0600070205080204" pitchFamily="50" charset="-128"/>
              <a:ea typeface="MS UI Gothic" panose="020B0600070205080204" pitchFamily="50" charset="-128"/>
              <a:cs typeface="Arial" panose="020B0604020202020204" pitchFamily="34" charset="0"/>
            </a:endParaRPr>
          </a:p>
          <a:p>
            <a:pPr algn="ctr">
              <a:lnSpc>
                <a:spcPct val="150000"/>
              </a:lnSpc>
            </a:pPr>
            <a:r>
              <a:rPr lang="ja-JP" altLang="en-US" sz="2800" dirty="0">
                <a:solidFill>
                  <a:srgbClr val="596A85"/>
                </a:solidFill>
                <a:latin typeface="MS UI Gothic" panose="020B0600070205080204" pitchFamily="50" charset="-128"/>
                <a:ea typeface="MS UI Gothic" panose="020B0600070205080204" pitchFamily="50" charset="-128"/>
                <a:cs typeface="Arial" panose="020B0604020202020204" pitchFamily="34" charset="0"/>
              </a:rPr>
              <a:t>コンテンツに見合うテーマなど、メディアさんからいくつかお話聞けましたら、先生にアプローがんばります！</a:t>
            </a:r>
          </a:p>
        </p:txBody>
      </p:sp>
    </p:spTree>
    <p:extLst>
      <p:ext uri="{BB962C8B-B14F-4D97-AF65-F5344CB8AC3E}">
        <p14:creationId xmlns:p14="http://schemas.microsoft.com/office/powerpoint/2010/main" val="2191909488"/>
      </p:ext>
    </p:extLst>
  </p:cSld>
  <p:clrMapOvr>
    <a:masterClrMapping/>
  </p:clrMapOvr>
</p:sld>
</file>

<file path=ppt/theme/theme1.xml><?xml version="1.0" encoding="utf-8"?>
<a:theme xmlns:a="http://schemas.openxmlformats.org/drawingml/2006/main" name="レトロスペクト">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139</TotalTime>
  <Words>1069</Words>
  <Application>Microsoft Office PowerPoint</Application>
  <PresentationFormat>ワイド画面</PresentationFormat>
  <Paragraphs>92</Paragraphs>
  <Slides>8</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MS UI Gothic</vt:lpstr>
      <vt:lpstr>メイリオ</vt:lpstr>
      <vt:lpstr>Calibri</vt:lpstr>
      <vt:lpstr>レトロスペクト</vt:lpstr>
      <vt:lpstr>西宮渡邉 美容医療 マーケット・メディアミックス考察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西宮渡邉 美容医療</dc:title>
  <dc:creator>野村 綾子</dc:creator>
  <cp:lastModifiedBy>野村 綾子</cp:lastModifiedBy>
  <cp:revision>92</cp:revision>
  <dcterms:created xsi:type="dcterms:W3CDTF">2021-08-05T01:49:21Z</dcterms:created>
  <dcterms:modified xsi:type="dcterms:W3CDTF">2021-08-05T05:12:28Z</dcterms:modified>
</cp:coreProperties>
</file>